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87" r:id="rId11"/>
    <p:sldId id="265" r:id="rId12"/>
    <p:sldId id="266" r:id="rId13"/>
    <p:sldId id="267" r:id="rId14"/>
    <p:sldId id="268" r:id="rId15"/>
    <p:sldId id="271" r:id="rId16"/>
    <p:sldId id="288" r:id="rId17"/>
    <p:sldId id="270" r:id="rId18"/>
    <p:sldId id="272" r:id="rId19"/>
    <p:sldId id="273" r:id="rId20"/>
    <p:sldId id="275" r:id="rId21"/>
    <p:sldId id="274" r:id="rId22"/>
    <p:sldId id="276" r:id="rId23"/>
    <p:sldId id="277"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74" autoAdjust="0"/>
    <p:restoredTop sz="94660"/>
  </p:normalViewPr>
  <p:slideViewPr>
    <p:cSldViewPr snapToGrid="0">
      <p:cViewPr varScale="1">
        <p:scale>
          <a:sx n="72" d="100"/>
          <a:sy n="72"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007AC5B6-119B-4F19-8130-51D742800F92}" type="datetimeFigureOut">
              <a:rPr lang="en-US" smtClean="0"/>
              <a:t>6/5/2017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4CC5755A-2041-49F9-9D77-A7224EBE7419}" type="slidenum">
              <a:rPr lang="en-US" smtClean="0"/>
              <a:t>‹#›</a:t>
            </a:fld>
            <a:endParaRPr lang="en-US"/>
          </a:p>
        </p:txBody>
      </p:sp>
    </p:spTree>
    <p:extLst>
      <p:ext uri="{BB962C8B-B14F-4D97-AF65-F5344CB8AC3E}">
        <p14:creationId xmlns:p14="http://schemas.microsoft.com/office/powerpoint/2010/main" val="318209140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07AC5B6-119B-4F19-8130-51D742800F92}" type="datetimeFigureOut">
              <a:rPr lang="en-US" smtClean="0"/>
              <a:t>6/5/2017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5755A-2041-49F9-9D77-A7224EBE7419}" type="slidenum">
              <a:rPr lang="en-US" smtClean="0"/>
              <a:t>‹#›</a:t>
            </a:fld>
            <a:endParaRPr lang="en-US"/>
          </a:p>
        </p:txBody>
      </p:sp>
    </p:spTree>
    <p:extLst>
      <p:ext uri="{BB962C8B-B14F-4D97-AF65-F5344CB8AC3E}">
        <p14:creationId xmlns:p14="http://schemas.microsoft.com/office/powerpoint/2010/main" val="68076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07AC5B6-119B-4F19-8130-51D742800F92}" type="datetimeFigureOut">
              <a:rPr lang="en-US" smtClean="0"/>
              <a:t>6/5/2017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5755A-2041-49F9-9D77-A7224EBE7419}" type="slidenum">
              <a:rPr lang="en-US" smtClean="0"/>
              <a:t>‹#›</a:t>
            </a:fld>
            <a:endParaRPr lang="en-US"/>
          </a:p>
        </p:txBody>
      </p:sp>
    </p:spTree>
    <p:extLst>
      <p:ext uri="{BB962C8B-B14F-4D97-AF65-F5344CB8AC3E}">
        <p14:creationId xmlns:p14="http://schemas.microsoft.com/office/powerpoint/2010/main" val="1353334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07AC5B6-119B-4F19-8130-51D742800F92}" type="datetimeFigureOut">
              <a:rPr lang="en-US" smtClean="0"/>
              <a:t>6/5/2017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5755A-2041-49F9-9D77-A7224EBE7419}" type="slidenum">
              <a:rPr lang="en-US" smtClean="0"/>
              <a:t>‹#›</a:t>
            </a:fld>
            <a:endParaRPr lang="en-US"/>
          </a:p>
        </p:txBody>
      </p:sp>
    </p:spTree>
    <p:extLst>
      <p:ext uri="{BB962C8B-B14F-4D97-AF65-F5344CB8AC3E}">
        <p14:creationId xmlns:p14="http://schemas.microsoft.com/office/powerpoint/2010/main" val="335147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07AC5B6-119B-4F19-8130-51D742800F92}" type="datetimeFigureOut">
              <a:rPr lang="en-US" smtClean="0"/>
              <a:t>6/5/2017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5755A-2041-49F9-9D77-A7224EBE7419}" type="slidenum">
              <a:rPr lang="en-US" smtClean="0"/>
              <a:t>‹#›</a:t>
            </a:fld>
            <a:endParaRPr lang="en-US"/>
          </a:p>
        </p:txBody>
      </p:sp>
    </p:spTree>
    <p:extLst>
      <p:ext uri="{BB962C8B-B14F-4D97-AF65-F5344CB8AC3E}">
        <p14:creationId xmlns:p14="http://schemas.microsoft.com/office/powerpoint/2010/main" val="18164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07AC5B6-119B-4F19-8130-51D742800F92}" type="datetimeFigureOut">
              <a:rPr lang="en-US" smtClean="0"/>
              <a:t>6/5/2017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5755A-2041-49F9-9D77-A7224EBE7419}" type="slidenum">
              <a:rPr lang="en-US" smtClean="0"/>
              <a:t>‹#›</a:t>
            </a:fld>
            <a:endParaRPr lang="en-US"/>
          </a:p>
        </p:txBody>
      </p:sp>
    </p:spTree>
    <p:extLst>
      <p:ext uri="{BB962C8B-B14F-4D97-AF65-F5344CB8AC3E}">
        <p14:creationId xmlns:p14="http://schemas.microsoft.com/office/powerpoint/2010/main" val="2461424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07AC5B6-119B-4F19-8130-51D742800F92}" type="datetimeFigureOut">
              <a:rPr lang="en-US" smtClean="0"/>
              <a:t>6/5/2017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5755A-2041-49F9-9D77-A7224EBE7419}" type="slidenum">
              <a:rPr lang="en-US" smtClean="0"/>
              <a:t>‹#›</a:t>
            </a:fld>
            <a:endParaRPr lang="en-US"/>
          </a:p>
        </p:txBody>
      </p:sp>
    </p:spTree>
    <p:extLst>
      <p:ext uri="{BB962C8B-B14F-4D97-AF65-F5344CB8AC3E}">
        <p14:creationId xmlns:p14="http://schemas.microsoft.com/office/powerpoint/2010/main" val="4148403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AC5B6-119B-4F19-8130-51D742800F92}" type="datetimeFigureOut">
              <a:rPr lang="en-US" smtClean="0"/>
              <a:t>6/5/2017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5755A-2041-49F9-9D77-A7224EBE7419}" type="slidenum">
              <a:rPr lang="en-US" smtClean="0"/>
              <a:t>‹#›</a:t>
            </a:fld>
            <a:endParaRPr lang="en-US"/>
          </a:p>
        </p:txBody>
      </p:sp>
    </p:spTree>
    <p:extLst>
      <p:ext uri="{BB962C8B-B14F-4D97-AF65-F5344CB8AC3E}">
        <p14:creationId xmlns:p14="http://schemas.microsoft.com/office/powerpoint/2010/main" val="20251845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AC5B6-119B-4F19-8130-51D742800F92}" type="datetimeFigureOut">
              <a:rPr lang="en-US" smtClean="0"/>
              <a:t>6/5/2017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5755A-2041-49F9-9D77-A7224EBE7419}" type="slidenum">
              <a:rPr lang="en-US" smtClean="0"/>
              <a:t>‹#›</a:t>
            </a:fld>
            <a:endParaRPr lang="en-US"/>
          </a:p>
        </p:txBody>
      </p:sp>
    </p:spTree>
    <p:extLst>
      <p:ext uri="{BB962C8B-B14F-4D97-AF65-F5344CB8AC3E}">
        <p14:creationId xmlns:p14="http://schemas.microsoft.com/office/powerpoint/2010/main" val="2768654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AC5B6-119B-4F19-8130-51D742800F92}" type="datetimeFigureOut">
              <a:rPr lang="en-US" smtClean="0"/>
              <a:t>6/5/2017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5755A-2041-49F9-9D77-A7224EBE7419}" type="slidenum">
              <a:rPr lang="en-US" smtClean="0"/>
              <a:t>‹#›</a:t>
            </a:fld>
            <a:endParaRPr lang="en-US"/>
          </a:p>
        </p:txBody>
      </p:sp>
    </p:spTree>
    <p:extLst>
      <p:ext uri="{BB962C8B-B14F-4D97-AF65-F5344CB8AC3E}">
        <p14:creationId xmlns:p14="http://schemas.microsoft.com/office/powerpoint/2010/main" val="1544905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07AC5B6-119B-4F19-8130-51D742800F92}" type="datetimeFigureOut">
              <a:rPr lang="en-US" smtClean="0"/>
              <a:t>6/5/2017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5755A-2041-49F9-9D77-A7224EBE7419}" type="slidenum">
              <a:rPr lang="en-US" smtClean="0"/>
              <a:t>‹#›</a:t>
            </a:fld>
            <a:endParaRPr lang="en-US"/>
          </a:p>
        </p:txBody>
      </p:sp>
    </p:spTree>
    <p:extLst>
      <p:ext uri="{BB962C8B-B14F-4D97-AF65-F5344CB8AC3E}">
        <p14:creationId xmlns:p14="http://schemas.microsoft.com/office/powerpoint/2010/main" val="1662962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7AC5B6-119B-4F19-8130-51D742800F92}" type="datetimeFigureOut">
              <a:rPr lang="en-US" smtClean="0"/>
              <a:t>6/5/2017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5755A-2041-49F9-9D77-A7224EBE7419}" type="slidenum">
              <a:rPr lang="en-US" smtClean="0"/>
              <a:t>‹#›</a:t>
            </a:fld>
            <a:endParaRPr lang="en-US"/>
          </a:p>
        </p:txBody>
      </p:sp>
    </p:spTree>
    <p:extLst>
      <p:ext uri="{BB962C8B-B14F-4D97-AF65-F5344CB8AC3E}">
        <p14:creationId xmlns:p14="http://schemas.microsoft.com/office/powerpoint/2010/main" val="2351326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7AC5B6-119B-4F19-8130-51D742800F92}" type="datetimeFigureOut">
              <a:rPr lang="en-US" smtClean="0"/>
              <a:t>6/5/2017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C5755A-2041-49F9-9D77-A7224EBE7419}" type="slidenum">
              <a:rPr lang="en-US" smtClean="0"/>
              <a:t>‹#›</a:t>
            </a:fld>
            <a:endParaRPr lang="en-US"/>
          </a:p>
        </p:txBody>
      </p:sp>
    </p:spTree>
    <p:extLst>
      <p:ext uri="{BB962C8B-B14F-4D97-AF65-F5344CB8AC3E}">
        <p14:creationId xmlns:p14="http://schemas.microsoft.com/office/powerpoint/2010/main" val="71931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7AC5B6-119B-4F19-8130-51D742800F92}" type="datetimeFigureOut">
              <a:rPr lang="en-US" smtClean="0"/>
              <a:t>6/5/2017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C5755A-2041-49F9-9D77-A7224EBE7419}" type="slidenum">
              <a:rPr lang="en-US" smtClean="0"/>
              <a:t>‹#›</a:t>
            </a:fld>
            <a:endParaRPr lang="en-US"/>
          </a:p>
        </p:txBody>
      </p:sp>
    </p:spTree>
    <p:extLst>
      <p:ext uri="{BB962C8B-B14F-4D97-AF65-F5344CB8AC3E}">
        <p14:creationId xmlns:p14="http://schemas.microsoft.com/office/powerpoint/2010/main" val="3579820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07AC5B6-119B-4F19-8130-51D742800F92}" type="datetimeFigureOut">
              <a:rPr lang="en-US" smtClean="0"/>
              <a:t>6/5/2017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C5755A-2041-49F9-9D77-A7224EBE7419}" type="slidenum">
              <a:rPr lang="en-US" smtClean="0"/>
              <a:t>‹#›</a:t>
            </a:fld>
            <a:endParaRPr lang="en-US"/>
          </a:p>
        </p:txBody>
      </p:sp>
    </p:spTree>
    <p:extLst>
      <p:ext uri="{BB962C8B-B14F-4D97-AF65-F5344CB8AC3E}">
        <p14:creationId xmlns:p14="http://schemas.microsoft.com/office/powerpoint/2010/main" val="1080170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07AC5B6-119B-4F19-8130-51D742800F92}" type="datetimeFigureOut">
              <a:rPr lang="en-US" smtClean="0"/>
              <a:t>6/5/2017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5755A-2041-49F9-9D77-A7224EBE7419}" type="slidenum">
              <a:rPr lang="en-US" smtClean="0"/>
              <a:t>‹#›</a:t>
            </a:fld>
            <a:endParaRPr lang="en-US"/>
          </a:p>
        </p:txBody>
      </p:sp>
    </p:spTree>
    <p:extLst>
      <p:ext uri="{BB962C8B-B14F-4D97-AF65-F5344CB8AC3E}">
        <p14:creationId xmlns:p14="http://schemas.microsoft.com/office/powerpoint/2010/main" val="3111110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07AC5B6-119B-4F19-8130-51D742800F92}" type="datetimeFigureOut">
              <a:rPr lang="en-US" smtClean="0"/>
              <a:t>6/5/2017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5755A-2041-49F9-9D77-A7224EBE7419}" type="slidenum">
              <a:rPr lang="en-US" smtClean="0"/>
              <a:t>‹#›</a:t>
            </a:fld>
            <a:endParaRPr lang="en-US"/>
          </a:p>
        </p:txBody>
      </p:sp>
    </p:spTree>
    <p:extLst>
      <p:ext uri="{BB962C8B-B14F-4D97-AF65-F5344CB8AC3E}">
        <p14:creationId xmlns:p14="http://schemas.microsoft.com/office/powerpoint/2010/main" val="3758901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07AC5B6-119B-4F19-8130-51D742800F92}" type="datetimeFigureOut">
              <a:rPr lang="en-US" smtClean="0"/>
              <a:t>6/5/2017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CC5755A-2041-49F9-9D77-A7224EBE7419}" type="slidenum">
              <a:rPr lang="en-US" smtClean="0"/>
              <a:t>‹#›</a:t>
            </a:fld>
            <a:endParaRPr lang="en-US"/>
          </a:p>
        </p:txBody>
      </p:sp>
    </p:spTree>
    <p:extLst>
      <p:ext uri="{BB962C8B-B14F-4D97-AF65-F5344CB8AC3E}">
        <p14:creationId xmlns:p14="http://schemas.microsoft.com/office/powerpoint/2010/main" val="348593106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5.jpg"/><Relationship Id="rId7" Type="http://schemas.openxmlformats.org/officeDocument/2006/relationships/image" Target="../media/image22.jp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10" Type="http://schemas.openxmlformats.org/officeDocument/2006/relationships/image" Target="../media/image25.jpg"/><Relationship Id="rId4" Type="http://schemas.openxmlformats.org/officeDocument/2006/relationships/image" Target="../media/image16.jpg"/><Relationship Id="rId9" Type="http://schemas.openxmlformats.org/officeDocument/2006/relationships/image" Target="../media/image24.jpg"/></Relationships>
</file>

<file path=ppt/slides/_rels/slide14.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15.jpg"/><Relationship Id="rId7" Type="http://schemas.openxmlformats.org/officeDocument/2006/relationships/image" Target="../media/image28.jp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10" Type="http://schemas.openxmlformats.org/officeDocument/2006/relationships/image" Target="../media/image31.jpg"/><Relationship Id="rId4" Type="http://schemas.openxmlformats.org/officeDocument/2006/relationships/image" Target="../media/image16.jpg"/><Relationship Id="rId9" Type="http://schemas.openxmlformats.org/officeDocument/2006/relationships/image" Target="../media/image30.jpg"/></Relationships>
</file>

<file path=ppt/slides/_rels/slide15.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15.jpg"/><Relationship Id="rId7" Type="http://schemas.openxmlformats.org/officeDocument/2006/relationships/image" Target="../media/image28.jp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10" Type="http://schemas.openxmlformats.org/officeDocument/2006/relationships/image" Target="../media/image34.jpg"/><Relationship Id="rId4" Type="http://schemas.openxmlformats.org/officeDocument/2006/relationships/image" Target="../media/image16.jpg"/><Relationship Id="rId9" Type="http://schemas.openxmlformats.org/officeDocument/2006/relationships/image" Target="../media/image33.jpg"/></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63616" y="2001447"/>
            <a:ext cx="8295861" cy="2782218"/>
          </a:xfrm>
        </p:spPr>
        <p:txBody>
          <a:bodyPr>
            <a:normAutofit fontScale="90000"/>
          </a:bodyPr>
          <a:lstStyle/>
          <a:p>
            <a:pPr algn="ctr"/>
            <a:r>
              <a:rPr lang="en-US" altLang="en-US" sz="4400" b="1" i="1" dirty="0">
                <a:latin typeface="Calibri" panose="020F0502020204030204" pitchFamily="34" charset="0"/>
                <a:cs typeface="Calibri" panose="020F0502020204030204" pitchFamily="34" charset="0"/>
              </a:rPr>
              <a:t>Analysis of Inertial measurement unit with LCM software</a:t>
            </a:r>
            <a:br>
              <a:rPr lang="en-US" altLang="en-US" b="1" dirty="0">
                <a:latin typeface="Calibri" panose="020F0502020204030204" pitchFamily="34" charset="0"/>
                <a:cs typeface="Calibri" panose="020F0502020204030204" pitchFamily="34" charset="0"/>
              </a:rPr>
            </a:br>
            <a:endParaRPr lang="en-US" dirty="0"/>
          </a:p>
        </p:txBody>
      </p:sp>
      <p:sp>
        <p:nvSpPr>
          <p:cNvPr id="3" name="Subtitle 2"/>
          <p:cNvSpPr>
            <a:spLocks noGrp="1"/>
          </p:cNvSpPr>
          <p:nvPr>
            <p:ph type="subTitle" idx="1"/>
          </p:nvPr>
        </p:nvSpPr>
        <p:spPr>
          <a:xfrm>
            <a:off x="4477990" y="4584515"/>
            <a:ext cx="6863110" cy="1405467"/>
          </a:xfrm>
        </p:spPr>
        <p:txBody>
          <a:bodyPr>
            <a:normAutofit/>
          </a:bodyPr>
          <a:lstStyle/>
          <a:p>
            <a:r>
              <a:rPr lang="en-US" sz="2400" dirty="0"/>
              <a:t>- Kaushik Padmanabhan</a:t>
            </a:r>
          </a:p>
        </p:txBody>
      </p:sp>
    </p:spTree>
    <p:extLst>
      <p:ext uri="{BB962C8B-B14F-4D97-AF65-F5344CB8AC3E}">
        <p14:creationId xmlns:p14="http://schemas.microsoft.com/office/powerpoint/2010/main" val="3892012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131425" cy="1456267"/>
          </a:xfrm>
        </p:spPr>
        <p:txBody>
          <a:bodyPr/>
          <a:lstStyle/>
          <a:p>
            <a:pPr algn="ctr"/>
            <a:r>
              <a:rPr lang="en-US" b="1" dirty="0"/>
              <a:t>(CONTD.)</a:t>
            </a:r>
          </a:p>
        </p:txBody>
      </p:sp>
      <p:sp>
        <p:nvSpPr>
          <p:cNvPr id="3" name="Content Placeholder 2"/>
          <p:cNvSpPr>
            <a:spLocks noGrp="1"/>
          </p:cNvSpPr>
          <p:nvPr>
            <p:ph idx="1"/>
          </p:nvPr>
        </p:nvSpPr>
        <p:spPr>
          <a:xfrm>
            <a:off x="685801" y="728133"/>
            <a:ext cx="10648949" cy="5543549"/>
          </a:xfrm>
        </p:spPr>
        <p:txBody>
          <a:bodyPr>
            <a:normAutofit/>
          </a:bodyPr>
          <a:lstStyle/>
          <a:p>
            <a:pPr algn="just"/>
            <a:r>
              <a:rPr lang="en-US" sz="2200" dirty="0"/>
              <a:t>The </a:t>
            </a:r>
            <a:r>
              <a:rPr lang="en-US" sz="2200" dirty="0" err="1"/>
              <a:t>gps</a:t>
            </a:r>
            <a:r>
              <a:rPr lang="en-US" sz="2200" dirty="0"/>
              <a:t> device and the </a:t>
            </a:r>
            <a:r>
              <a:rPr lang="en-US" sz="2200" dirty="0" err="1"/>
              <a:t>imu</a:t>
            </a:r>
            <a:r>
              <a:rPr lang="en-US" sz="2200" dirty="0"/>
              <a:t> device are connected to one laptop and ran lcm-spy in another laptop.</a:t>
            </a:r>
          </a:p>
          <a:p>
            <a:pPr marL="0" indent="0" algn="just">
              <a:buNone/>
            </a:pPr>
            <a:r>
              <a:rPr lang="en-US" sz="2200" b="1" dirty="0"/>
              <a:t>Process Flow:</a:t>
            </a:r>
          </a:p>
          <a:p>
            <a:pPr algn="just"/>
            <a:r>
              <a:rPr lang="en-US" sz="2200" dirty="0"/>
              <a:t>Connected the Ethernet cable between two laptops.</a:t>
            </a:r>
          </a:p>
          <a:p>
            <a:pPr algn="just"/>
            <a:r>
              <a:rPr lang="en-US" sz="2200" dirty="0"/>
              <a:t>Assigned a static </a:t>
            </a:r>
            <a:r>
              <a:rPr lang="en-US" sz="2200" dirty="0" err="1"/>
              <a:t>ip</a:t>
            </a:r>
            <a:r>
              <a:rPr lang="en-US" sz="2200" dirty="0"/>
              <a:t> address to both the computers (192.168.10.1 and 192.168.10.2).</a:t>
            </a:r>
          </a:p>
          <a:p>
            <a:pPr algn="just"/>
            <a:r>
              <a:rPr lang="en-US" sz="2200" dirty="0"/>
              <a:t>Checked whether the two laptops pinged each other. Then used following two commands to make the data to multicast.</a:t>
            </a:r>
          </a:p>
          <a:p>
            <a:pPr marL="0" indent="0" algn="just">
              <a:buNone/>
            </a:pPr>
            <a:r>
              <a:rPr lang="en-US" sz="2200" dirty="0">
                <a:sym typeface="Wingdings" panose="05000000000000000000" pitchFamily="2" charset="2"/>
              </a:rPr>
              <a:t>       </a:t>
            </a:r>
            <a:r>
              <a:rPr lang="en-US" sz="2200" dirty="0" err="1">
                <a:sym typeface="Wingdings" panose="05000000000000000000" pitchFamily="2" charset="2"/>
              </a:rPr>
              <a:t>sudo</a:t>
            </a:r>
            <a:r>
              <a:rPr lang="en-US" sz="2200" dirty="0">
                <a:sym typeface="Wingdings" panose="05000000000000000000" pitchFamily="2" charset="2"/>
              </a:rPr>
              <a:t> </a:t>
            </a:r>
            <a:r>
              <a:rPr lang="en-US" sz="2200" dirty="0" err="1">
                <a:sym typeface="Wingdings" panose="05000000000000000000" pitchFamily="2" charset="2"/>
              </a:rPr>
              <a:t>ifconfig</a:t>
            </a:r>
            <a:r>
              <a:rPr lang="en-US" sz="2200" dirty="0">
                <a:sym typeface="Wingdings" panose="05000000000000000000" pitchFamily="2" charset="2"/>
              </a:rPr>
              <a:t> eth0 multicast</a:t>
            </a:r>
          </a:p>
          <a:p>
            <a:pPr marL="0" indent="0" algn="just">
              <a:buNone/>
            </a:pPr>
            <a:r>
              <a:rPr lang="en-US" sz="2200" dirty="0">
                <a:sym typeface="Wingdings" panose="05000000000000000000" pitchFamily="2" charset="2"/>
              </a:rPr>
              <a:t>       </a:t>
            </a:r>
            <a:r>
              <a:rPr lang="en-US" sz="2200" dirty="0" err="1">
                <a:sym typeface="Wingdings" panose="05000000000000000000" pitchFamily="2" charset="2"/>
              </a:rPr>
              <a:t>sudo</a:t>
            </a:r>
            <a:r>
              <a:rPr lang="en-US" sz="2200" dirty="0">
                <a:sym typeface="Wingdings" panose="05000000000000000000" pitchFamily="2" charset="2"/>
              </a:rPr>
              <a:t> route add  -net 224.0.0.0 netmask 240.0.0.0 dev eth0</a:t>
            </a:r>
          </a:p>
          <a:p>
            <a:pPr algn="just"/>
            <a:r>
              <a:rPr lang="en-US" sz="2200" dirty="0">
                <a:sym typeface="Wingdings" panose="05000000000000000000" pitchFamily="2" charset="2"/>
              </a:rPr>
              <a:t>Then, set the TTL to 1 so that the data can be transmitted over the wire.</a:t>
            </a:r>
          </a:p>
          <a:p>
            <a:pPr algn="just"/>
            <a:r>
              <a:rPr lang="en-US" sz="2200" dirty="0">
                <a:sym typeface="Wingdings" panose="05000000000000000000" pitchFamily="2" charset="2"/>
              </a:rPr>
              <a:t>Ran the run file in one laptop and recorded the data from lcm-spy in other laptop.</a:t>
            </a:r>
            <a:endParaRPr lang="en-US" sz="2200" dirty="0"/>
          </a:p>
        </p:txBody>
      </p:sp>
    </p:spTree>
    <p:extLst>
      <p:ext uri="{BB962C8B-B14F-4D97-AF65-F5344CB8AC3E}">
        <p14:creationId xmlns:p14="http://schemas.microsoft.com/office/powerpoint/2010/main" val="3799816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131425" cy="1456267"/>
          </a:xfrm>
        </p:spPr>
        <p:txBody>
          <a:bodyPr>
            <a:normAutofit/>
          </a:bodyPr>
          <a:lstStyle/>
          <a:p>
            <a:pPr algn="ctr"/>
            <a:r>
              <a:rPr lang="en-US" sz="2800" b="1" dirty="0">
                <a:latin typeface="+mn-lt"/>
              </a:rPr>
              <a:t>Problem – 4: Collected </a:t>
            </a:r>
            <a:r>
              <a:rPr lang="en-US" sz="2800" b="1" dirty="0" err="1">
                <a:latin typeface="+mn-lt"/>
              </a:rPr>
              <a:t>imu</a:t>
            </a:r>
            <a:r>
              <a:rPr lang="en-US" sz="2800" b="1" dirty="0">
                <a:latin typeface="+mn-lt"/>
              </a:rPr>
              <a:t> and </a:t>
            </a:r>
            <a:r>
              <a:rPr lang="en-US" sz="2800" b="1" dirty="0" err="1">
                <a:latin typeface="+mn-lt"/>
              </a:rPr>
              <a:t>gps</a:t>
            </a:r>
            <a:r>
              <a:rPr lang="en-US" sz="2800" b="1" dirty="0">
                <a:latin typeface="+mn-lt"/>
              </a:rPr>
              <a:t> data	: yaw, roll, pitch</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17348758"/>
              </p:ext>
            </p:extLst>
          </p:nvPr>
        </p:nvGraphicFramePr>
        <p:xfrm>
          <a:off x="685800" y="1456267"/>
          <a:ext cx="10820400" cy="4296833"/>
        </p:xfrm>
        <a:graphic>
          <a:graphicData uri="http://schemas.openxmlformats.org/drawingml/2006/table">
            <a:tbl>
              <a:tblPr firstRow="1" bandRow="1">
                <a:tableStyleId>{073A0DAA-6AF3-43AB-8588-CEC1D06C72B9}</a:tableStyleId>
              </a:tblPr>
              <a:tblGrid>
                <a:gridCol w="3606800">
                  <a:extLst>
                    <a:ext uri="{9D8B030D-6E8A-4147-A177-3AD203B41FA5}">
                      <a16:colId xmlns:a16="http://schemas.microsoft.com/office/drawing/2014/main" val="444092088"/>
                    </a:ext>
                  </a:extLst>
                </a:gridCol>
                <a:gridCol w="3606800">
                  <a:extLst>
                    <a:ext uri="{9D8B030D-6E8A-4147-A177-3AD203B41FA5}">
                      <a16:colId xmlns:a16="http://schemas.microsoft.com/office/drawing/2014/main" val="2012746868"/>
                    </a:ext>
                  </a:extLst>
                </a:gridCol>
                <a:gridCol w="3606800">
                  <a:extLst>
                    <a:ext uri="{9D8B030D-6E8A-4147-A177-3AD203B41FA5}">
                      <a16:colId xmlns:a16="http://schemas.microsoft.com/office/drawing/2014/main" val="3001808692"/>
                    </a:ext>
                  </a:extLst>
                </a:gridCol>
              </a:tblGrid>
              <a:tr h="4296833">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89137762"/>
                  </a:ext>
                </a:extLst>
              </a:tr>
            </a:tbl>
          </a:graphicData>
        </a:graphic>
      </p:graphicFrame>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9" y="1456265"/>
            <a:ext cx="3524250" cy="429683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0050" y="1456266"/>
            <a:ext cx="3676650" cy="429683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6700" y="1456267"/>
            <a:ext cx="3619500" cy="429683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99" y="1456263"/>
            <a:ext cx="3524250" cy="4296835"/>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0049" y="1456262"/>
            <a:ext cx="3676650" cy="4296836"/>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6699" y="1456260"/>
            <a:ext cx="3619501" cy="4296838"/>
          </a:xfrm>
          <a:prstGeom prst="rect">
            <a:avLst/>
          </a:prstGeom>
        </p:spPr>
      </p:pic>
    </p:spTree>
    <p:extLst>
      <p:ext uri="{BB962C8B-B14F-4D97-AF65-F5344CB8AC3E}">
        <p14:creationId xmlns:p14="http://schemas.microsoft.com/office/powerpoint/2010/main" val="571056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131425" cy="1456267"/>
          </a:xfrm>
        </p:spPr>
        <p:txBody>
          <a:bodyPr>
            <a:normAutofit/>
          </a:bodyPr>
          <a:lstStyle/>
          <a:p>
            <a:pPr algn="ctr"/>
            <a:r>
              <a:rPr lang="en-US" sz="2800" b="1" dirty="0">
                <a:latin typeface="+mn-lt"/>
              </a:rPr>
              <a:t>(Contd.) : 3 – accelerometer plot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10717969"/>
              </p:ext>
            </p:extLst>
          </p:nvPr>
        </p:nvGraphicFramePr>
        <p:xfrm>
          <a:off x="685800" y="1455738"/>
          <a:ext cx="10801350" cy="4392612"/>
        </p:xfrm>
        <a:graphic>
          <a:graphicData uri="http://schemas.openxmlformats.org/drawingml/2006/table">
            <a:tbl>
              <a:tblPr firstRow="1" bandRow="1">
                <a:tableStyleId>{5C22544A-7EE6-4342-B048-85BDC9FD1C3A}</a:tableStyleId>
              </a:tblPr>
              <a:tblGrid>
                <a:gridCol w="3600450">
                  <a:extLst>
                    <a:ext uri="{9D8B030D-6E8A-4147-A177-3AD203B41FA5}">
                      <a16:colId xmlns:a16="http://schemas.microsoft.com/office/drawing/2014/main" val="3776357328"/>
                    </a:ext>
                  </a:extLst>
                </a:gridCol>
                <a:gridCol w="3600450">
                  <a:extLst>
                    <a:ext uri="{9D8B030D-6E8A-4147-A177-3AD203B41FA5}">
                      <a16:colId xmlns:a16="http://schemas.microsoft.com/office/drawing/2014/main" val="3595247514"/>
                    </a:ext>
                  </a:extLst>
                </a:gridCol>
                <a:gridCol w="3600450">
                  <a:extLst>
                    <a:ext uri="{9D8B030D-6E8A-4147-A177-3AD203B41FA5}">
                      <a16:colId xmlns:a16="http://schemas.microsoft.com/office/drawing/2014/main" val="1101503328"/>
                    </a:ext>
                  </a:extLst>
                </a:gridCol>
              </a:tblGrid>
              <a:tr h="4392612">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91844522"/>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9" y="1455738"/>
            <a:ext cx="3619501" cy="43926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300" y="1455738"/>
            <a:ext cx="3600450" cy="43926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5750" y="1455738"/>
            <a:ext cx="3619499" cy="4392612"/>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98" y="1455738"/>
            <a:ext cx="3619501" cy="439261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5299" y="1455738"/>
            <a:ext cx="3600450" cy="4392612"/>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5749" y="1455738"/>
            <a:ext cx="3619500" cy="4392612"/>
          </a:xfrm>
          <a:prstGeom prst="rect">
            <a:avLst/>
          </a:prstGeom>
        </p:spPr>
      </p:pic>
    </p:spTree>
    <p:extLst>
      <p:ext uri="{BB962C8B-B14F-4D97-AF65-F5344CB8AC3E}">
        <p14:creationId xmlns:p14="http://schemas.microsoft.com/office/powerpoint/2010/main" val="1725284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131425" cy="1456267"/>
          </a:xfrm>
        </p:spPr>
        <p:txBody>
          <a:bodyPr>
            <a:normAutofit/>
          </a:bodyPr>
          <a:lstStyle/>
          <a:p>
            <a:pPr algn="ctr"/>
            <a:r>
              <a:rPr lang="en-US" sz="2800" b="1" dirty="0">
                <a:latin typeface="+mn-lt"/>
              </a:rPr>
              <a:t>(Contd.) : 3 – magnetometer plot</a:t>
            </a:r>
          </a:p>
        </p:txBody>
      </p:sp>
      <p:graphicFrame>
        <p:nvGraphicFramePr>
          <p:cNvPr id="4" name="Content Placeholder 3"/>
          <p:cNvGraphicFramePr>
            <a:graphicFrameLocks noGrp="1"/>
          </p:cNvGraphicFramePr>
          <p:nvPr>
            <p:ph idx="1"/>
          </p:nvPr>
        </p:nvGraphicFramePr>
        <p:xfrm>
          <a:off x="685800" y="1455738"/>
          <a:ext cx="10801350" cy="4392612"/>
        </p:xfrm>
        <a:graphic>
          <a:graphicData uri="http://schemas.openxmlformats.org/drawingml/2006/table">
            <a:tbl>
              <a:tblPr firstRow="1" bandRow="1">
                <a:tableStyleId>{5C22544A-7EE6-4342-B048-85BDC9FD1C3A}</a:tableStyleId>
              </a:tblPr>
              <a:tblGrid>
                <a:gridCol w="3600450">
                  <a:extLst>
                    <a:ext uri="{9D8B030D-6E8A-4147-A177-3AD203B41FA5}">
                      <a16:colId xmlns:a16="http://schemas.microsoft.com/office/drawing/2014/main" val="3776357328"/>
                    </a:ext>
                  </a:extLst>
                </a:gridCol>
                <a:gridCol w="3600450">
                  <a:extLst>
                    <a:ext uri="{9D8B030D-6E8A-4147-A177-3AD203B41FA5}">
                      <a16:colId xmlns:a16="http://schemas.microsoft.com/office/drawing/2014/main" val="3595247514"/>
                    </a:ext>
                  </a:extLst>
                </a:gridCol>
                <a:gridCol w="3600450">
                  <a:extLst>
                    <a:ext uri="{9D8B030D-6E8A-4147-A177-3AD203B41FA5}">
                      <a16:colId xmlns:a16="http://schemas.microsoft.com/office/drawing/2014/main" val="1101503328"/>
                    </a:ext>
                  </a:extLst>
                </a:gridCol>
              </a:tblGrid>
              <a:tr h="4392612">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91844522"/>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9" y="1455738"/>
            <a:ext cx="3619501" cy="43926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300" y="1455738"/>
            <a:ext cx="3600450" cy="43926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5750" y="1455738"/>
            <a:ext cx="3619499" cy="4392612"/>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99" y="1455738"/>
            <a:ext cx="3581402" cy="439261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5300" y="1455738"/>
            <a:ext cx="3600450" cy="4392612"/>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5750" y="1455738"/>
            <a:ext cx="3619499" cy="4392612"/>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798" y="1455738"/>
            <a:ext cx="3619501" cy="4392612"/>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05299" y="1455738"/>
            <a:ext cx="3600450" cy="4392612"/>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05749" y="1455738"/>
            <a:ext cx="3619500" cy="4392612"/>
          </a:xfrm>
          <a:prstGeom prst="rect">
            <a:avLst/>
          </a:prstGeom>
        </p:spPr>
      </p:pic>
    </p:spTree>
    <p:extLst>
      <p:ext uri="{BB962C8B-B14F-4D97-AF65-F5344CB8AC3E}">
        <p14:creationId xmlns:p14="http://schemas.microsoft.com/office/powerpoint/2010/main" val="434422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131425" cy="1456267"/>
          </a:xfrm>
        </p:spPr>
        <p:txBody>
          <a:bodyPr>
            <a:normAutofit/>
          </a:bodyPr>
          <a:lstStyle/>
          <a:p>
            <a:pPr algn="ctr"/>
            <a:r>
              <a:rPr lang="en-US" sz="2800" b="1" dirty="0">
                <a:latin typeface="+mn-lt"/>
              </a:rPr>
              <a:t>(Contd.) : 3 – gyroscope plot</a:t>
            </a:r>
          </a:p>
        </p:txBody>
      </p:sp>
      <p:graphicFrame>
        <p:nvGraphicFramePr>
          <p:cNvPr id="4" name="Content Placeholder 3"/>
          <p:cNvGraphicFramePr>
            <a:graphicFrameLocks noGrp="1"/>
          </p:cNvGraphicFramePr>
          <p:nvPr>
            <p:ph idx="1"/>
          </p:nvPr>
        </p:nvGraphicFramePr>
        <p:xfrm>
          <a:off x="685800" y="1455738"/>
          <a:ext cx="10801350" cy="4392612"/>
        </p:xfrm>
        <a:graphic>
          <a:graphicData uri="http://schemas.openxmlformats.org/drawingml/2006/table">
            <a:tbl>
              <a:tblPr firstRow="1" bandRow="1">
                <a:tableStyleId>{5C22544A-7EE6-4342-B048-85BDC9FD1C3A}</a:tableStyleId>
              </a:tblPr>
              <a:tblGrid>
                <a:gridCol w="3600450">
                  <a:extLst>
                    <a:ext uri="{9D8B030D-6E8A-4147-A177-3AD203B41FA5}">
                      <a16:colId xmlns:a16="http://schemas.microsoft.com/office/drawing/2014/main" val="3776357328"/>
                    </a:ext>
                  </a:extLst>
                </a:gridCol>
                <a:gridCol w="3600450">
                  <a:extLst>
                    <a:ext uri="{9D8B030D-6E8A-4147-A177-3AD203B41FA5}">
                      <a16:colId xmlns:a16="http://schemas.microsoft.com/office/drawing/2014/main" val="3595247514"/>
                    </a:ext>
                  </a:extLst>
                </a:gridCol>
                <a:gridCol w="3600450">
                  <a:extLst>
                    <a:ext uri="{9D8B030D-6E8A-4147-A177-3AD203B41FA5}">
                      <a16:colId xmlns:a16="http://schemas.microsoft.com/office/drawing/2014/main" val="1101503328"/>
                    </a:ext>
                  </a:extLst>
                </a:gridCol>
              </a:tblGrid>
              <a:tr h="4392612">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91844522"/>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9" y="1455738"/>
            <a:ext cx="3619501" cy="43926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300" y="1455738"/>
            <a:ext cx="3600450" cy="43926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5750" y="1455738"/>
            <a:ext cx="3619499" cy="4392612"/>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98" y="1455738"/>
            <a:ext cx="3619501" cy="439261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5299" y="1455738"/>
            <a:ext cx="3600450" cy="4392612"/>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5749" y="1455738"/>
            <a:ext cx="3619500" cy="4392612"/>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797" y="1455738"/>
            <a:ext cx="3619501" cy="4392612"/>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05298" y="1455738"/>
            <a:ext cx="3600450" cy="4392612"/>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05748" y="1455738"/>
            <a:ext cx="3619501" cy="4392612"/>
          </a:xfrm>
          <a:prstGeom prst="rect">
            <a:avLst/>
          </a:prstGeom>
        </p:spPr>
      </p:pic>
    </p:spTree>
    <p:extLst>
      <p:ext uri="{BB962C8B-B14F-4D97-AF65-F5344CB8AC3E}">
        <p14:creationId xmlns:p14="http://schemas.microsoft.com/office/powerpoint/2010/main" val="2547331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131425" cy="1456267"/>
          </a:xfrm>
        </p:spPr>
        <p:txBody>
          <a:bodyPr>
            <a:normAutofit/>
          </a:bodyPr>
          <a:lstStyle/>
          <a:p>
            <a:pPr algn="ctr"/>
            <a:r>
              <a:rPr lang="en-US" sz="2800" b="1" dirty="0">
                <a:latin typeface="+mn-lt"/>
              </a:rPr>
              <a:t>(Contd.) : 3 – yaw (circular), </a:t>
            </a:r>
            <a:r>
              <a:rPr lang="en-US" sz="2800" b="1" dirty="0" err="1">
                <a:latin typeface="+mn-lt"/>
              </a:rPr>
              <a:t>utm_x</a:t>
            </a:r>
            <a:r>
              <a:rPr lang="en-US" sz="2800" b="1" dirty="0">
                <a:latin typeface="+mn-lt"/>
              </a:rPr>
              <a:t> and </a:t>
            </a:r>
            <a:r>
              <a:rPr lang="en-US" sz="2800" b="1" dirty="0" err="1">
                <a:latin typeface="+mn-lt"/>
              </a:rPr>
              <a:t>utm_y</a:t>
            </a:r>
            <a:endParaRPr lang="en-US" sz="2800" b="1" dirty="0">
              <a:latin typeface="+mn-lt"/>
            </a:endParaRPr>
          </a:p>
        </p:txBody>
      </p:sp>
      <p:graphicFrame>
        <p:nvGraphicFramePr>
          <p:cNvPr id="4" name="Content Placeholder 3"/>
          <p:cNvGraphicFramePr>
            <a:graphicFrameLocks noGrp="1"/>
          </p:cNvGraphicFramePr>
          <p:nvPr>
            <p:ph idx="1"/>
          </p:nvPr>
        </p:nvGraphicFramePr>
        <p:xfrm>
          <a:off x="685800" y="1455738"/>
          <a:ext cx="10801350" cy="4392612"/>
        </p:xfrm>
        <a:graphic>
          <a:graphicData uri="http://schemas.openxmlformats.org/drawingml/2006/table">
            <a:tbl>
              <a:tblPr firstRow="1" bandRow="1">
                <a:tableStyleId>{5C22544A-7EE6-4342-B048-85BDC9FD1C3A}</a:tableStyleId>
              </a:tblPr>
              <a:tblGrid>
                <a:gridCol w="3600450">
                  <a:extLst>
                    <a:ext uri="{9D8B030D-6E8A-4147-A177-3AD203B41FA5}">
                      <a16:colId xmlns:a16="http://schemas.microsoft.com/office/drawing/2014/main" val="3776357328"/>
                    </a:ext>
                  </a:extLst>
                </a:gridCol>
                <a:gridCol w="3600450">
                  <a:extLst>
                    <a:ext uri="{9D8B030D-6E8A-4147-A177-3AD203B41FA5}">
                      <a16:colId xmlns:a16="http://schemas.microsoft.com/office/drawing/2014/main" val="3595247514"/>
                    </a:ext>
                  </a:extLst>
                </a:gridCol>
                <a:gridCol w="3600450">
                  <a:extLst>
                    <a:ext uri="{9D8B030D-6E8A-4147-A177-3AD203B41FA5}">
                      <a16:colId xmlns:a16="http://schemas.microsoft.com/office/drawing/2014/main" val="1101503328"/>
                    </a:ext>
                  </a:extLst>
                </a:gridCol>
              </a:tblGrid>
              <a:tr h="4392612">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91844522"/>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9" y="1455738"/>
            <a:ext cx="3619501" cy="43926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300" y="1455738"/>
            <a:ext cx="3600450" cy="43926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5750" y="1455738"/>
            <a:ext cx="3619499" cy="4392612"/>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98" y="1455738"/>
            <a:ext cx="3619501" cy="439261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5299" y="1455738"/>
            <a:ext cx="3600450" cy="4392612"/>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5749" y="1455738"/>
            <a:ext cx="3619500" cy="4392612"/>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5298" y="1455738"/>
            <a:ext cx="3600450" cy="4392612"/>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05748" y="1455738"/>
            <a:ext cx="3619501" cy="4392612"/>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5797" y="1455738"/>
            <a:ext cx="3619500" cy="4392612"/>
          </a:xfrm>
          <a:prstGeom prst="rect">
            <a:avLst/>
          </a:prstGeom>
        </p:spPr>
      </p:pic>
    </p:spTree>
    <p:extLst>
      <p:ext uri="{BB962C8B-B14F-4D97-AF65-F5344CB8AC3E}">
        <p14:creationId xmlns:p14="http://schemas.microsoft.com/office/powerpoint/2010/main" val="4292822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0131425" cy="1456267"/>
          </a:xfrm>
        </p:spPr>
        <p:txBody>
          <a:bodyPr>
            <a:normAutofit/>
          </a:bodyPr>
          <a:lstStyle/>
          <a:p>
            <a:pPr algn="ctr"/>
            <a:r>
              <a:rPr lang="en-US" sz="2800" b="1" dirty="0">
                <a:latin typeface="+mn-lt"/>
              </a:rPr>
              <a:t>Noise characteristics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5381" y="1269637"/>
            <a:ext cx="10131425" cy="4899546"/>
          </a:xfrm>
        </p:spPr>
      </p:pic>
      <p:sp>
        <p:nvSpPr>
          <p:cNvPr id="5" name="TextBox 4"/>
          <p:cNvSpPr txBox="1"/>
          <p:nvPr/>
        </p:nvSpPr>
        <p:spPr>
          <a:xfrm>
            <a:off x="2210937" y="5363570"/>
            <a:ext cx="559512" cy="369332"/>
          </a:xfrm>
          <a:prstGeom prst="rect">
            <a:avLst/>
          </a:prstGeom>
          <a:noFill/>
        </p:spPr>
        <p:txBody>
          <a:bodyPr wrap="none" rtlCol="0">
            <a:spAutoFit/>
          </a:bodyPr>
          <a:lstStyle/>
          <a:p>
            <a:r>
              <a:rPr lang="en-US" dirty="0">
                <a:solidFill>
                  <a:schemeClr val="bg1"/>
                </a:solidFill>
              </a:rPr>
              <a:t>yaw</a:t>
            </a:r>
          </a:p>
        </p:txBody>
      </p:sp>
      <p:sp>
        <p:nvSpPr>
          <p:cNvPr id="6" name="TextBox 5"/>
          <p:cNvSpPr txBox="1"/>
          <p:nvPr/>
        </p:nvSpPr>
        <p:spPr>
          <a:xfrm>
            <a:off x="2730715" y="5363570"/>
            <a:ext cx="706027" cy="369332"/>
          </a:xfrm>
          <a:prstGeom prst="rect">
            <a:avLst/>
          </a:prstGeom>
          <a:noFill/>
        </p:spPr>
        <p:txBody>
          <a:bodyPr wrap="none" rtlCol="0">
            <a:spAutoFit/>
          </a:bodyPr>
          <a:lstStyle/>
          <a:p>
            <a:r>
              <a:rPr lang="en-US" dirty="0">
                <a:solidFill>
                  <a:schemeClr val="bg1"/>
                </a:solidFill>
              </a:rPr>
              <a:t> pitch</a:t>
            </a:r>
          </a:p>
        </p:txBody>
      </p:sp>
      <p:sp>
        <p:nvSpPr>
          <p:cNvPr id="7" name="TextBox 6"/>
          <p:cNvSpPr txBox="1"/>
          <p:nvPr/>
        </p:nvSpPr>
        <p:spPr>
          <a:xfrm>
            <a:off x="3425863" y="5363570"/>
            <a:ext cx="488724" cy="369332"/>
          </a:xfrm>
          <a:prstGeom prst="rect">
            <a:avLst/>
          </a:prstGeom>
          <a:noFill/>
        </p:spPr>
        <p:txBody>
          <a:bodyPr wrap="none" rtlCol="0">
            <a:spAutoFit/>
          </a:bodyPr>
          <a:lstStyle/>
          <a:p>
            <a:r>
              <a:rPr lang="en-US" dirty="0">
                <a:solidFill>
                  <a:schemeClr val="bg1"/>
                </a:solidFill>
              </a:rPr>
              <a:t>roll</a:t>
            </a:r>
          </a:p>
        </p:txBody>
      </p:sp>
      <p:sp>
        <p:nvSpPr>
          <p:cNvPr id="8" name="TextBox 7"/>
          <p:cNvSpPr txBox="1"/>
          <p:nvPr/>
        </p:nvSpPr>
        <p:spPr>
          <a:xfrm>
            <a:off x="3892979" y="5363570"/>
            <a:ext cx="758541" cy="369332"/>
          </a:xfrm>
          <a:prstGeom prst="rect">
            <a:avLst/>
          </a:prstGeom>
          <a:noFill/>
        </p:spPr>
        <p:txBody>
          <a:bodyPr wrap="none" rtlCol="0">
            <a:spAutoFit/>
          </a:bodyPr>
          <a:lstStyle/>
          <a:p>
            <a:r>
              <a:rPr lang="en-US" dirty="0" err="1">
                <a:solidFill>
                  <a:schemeClr val="bg1"/>
                </a:solidFill>
              </a:rPr>
              <a:t>accelx</a:t>
            </a:r>
            <a:endParaRPr lang="en-US" dirty="0">
              <a:solidFill>
                <a:schemeClr val="bg1"/>
              </a:solidFill>
            </a:endParaRPr>
          </a:p>
        </p:txBody>
      </p:sp>
      <p:sp>
        <p:nvSpPr>
          <p:cNvPr id="9" name="TextBox 8"/>
          <p:cNvSpPr txBox="1"/>
          <p:nvPr/>
        </p:nvSpPr>
        <p:spPr>
          <a:xfrm>
            <a:off x="4518704" y="5363570"/>
            <a:ext cx="763351" cy="369332"/>
          </a:xfrm>
          <a:prstGeom prst="rect">
            <a:avLst/>
          </a:prstGeom>
          <a:noFill/>
        </p:spPr>
        <p:txBody>
          <a:bodyPr wrap="none" rtlCol="0">
            <a:spAutoFit/>
          </a:bodyPr>
          <a:lstStyle/>
          <a:p>
            <a:r>
              <a:rPr lang="en-US" dirty="0" err="1">
                <a:solidFill>
                  <a:schemeClr val="bg1"/>
                </a:solidFill>
              </a:rPr>
              <a:t>accely</a:t>
            </a:r>
            <a:endParaRPr lang="en-US" dirty="0">
              <a:solidFill>
                <a:schemeClr val="bg1"/>
              </a:solidFill>
            </a:endParaRPr>
          </a:p>
        </p:txBody>
      </p:sp>
      <p:sp>
        <p:nvSpPr>
          <p:cNvPr id="10" name="TextBox 9"/>
          <p:cNvSpPr txBox="1"/>
          <p:nvPr/>
        </p:nvSpPr>
        <p:spPr>
          <a:xfrm>
            <a:off x="5160150" y="5363570"/>
            <a:ext cx="750526" cy="369332"/>
          </a:xfrm>
          <a:prstGeom prst="rect">
            <a:avLst/>
          </a:prstGeom>
          <a:noFill/>
        </p:spPr>
        <p:txBody>
          <a:bodyPr wrap="none" rtlCol="0">
            <a:spAutoFit/>
          </a:bodyPr>
          <a:lstStyle/>
          <a:p>
            <a:r>
              <a:rPr lang="en-US" dirty="0" err="1">
                <a:solidFill>
                  <a:schemeClr val="bg1"/>
                </a:solidFill>
              </a:rPr>
              <a:t>accelz</a:t>
            </a:r>
            <a:endParaRPr lang="en-US" dirty="0">
              <a:solidFill>
                <a:schemeClr val="bg1"/>
              </a:solidFill>
            </a:endParaRPr>
          </a:p>
        </p:txBody>
      </p:sp>
      <p:sp>
        <p:nvSpPr>
          <p:cNvPr id="11" name="TextBox 10"/>
          <p:cNvSpPr txBox="1"/>
          <p:nvPr/>
        </p:nvSpPr>
        <p:spPr>
          <a:xfrm>
            <a:off x="5790685" y="5363570"/>
            <a:ext cx="688009" cy="369332"/>
          </a:xfrm>
          <a:prstGeom prst="rect">
            <a:avLst/>
          </a:prstGeom>
          <a:noFill/>
        </p:spPr>
        <p:txBody>
          <a:bodyPr wrap="none" rtlCol="0">
            <a:spAutoFit/>
          </a:bodyPr>
          <a:lstStyle/>
          <a:p>
            <a:r>
              <a:rPr lang="en-US" dirty="0" err="1">
                <a:solidFill>
                  <a:schemeClr val="bg1"/>
                </a:solidFill>
              </a:rPr>
              <a:t>magx</a:t>
            </a:r>
            <a:endParaRPr lang="en-US" dirty="0">
              <a:solidFill>
                <a:schemeClr val="bg1"/>
              </a:solidFill>
            </a:endParaRPr>
          </a:p>
        </p:txBody>
      </p:sp>
      <p:sp>
        <p:nvSpPr>
          <p:cNvPr id="12" name="TextBox 11"/>
          <p:cNvSpPr txBox="1"/>
          <p:nvPr/>
        </p:nvSpPr>
        <p:spPr>
          <a:xfrm>
            <a:off x="6337524" y="5363570"/>
            <a:ext cx="692818" cy="369332"/>
          </a:xfrm>
          <a:prstGeom prst="rect">
            <a:avLst/>
          </a:prstGeom>
          <a:noFill/>
        </p:spPr>
        <p:txBody>
          <a:bodyPr wrap="none" rtlCol="0">
            <a:spAutoFit/>
          </a:bodyPr>
          <a:lstStyle/>
          <a:p>
            <a:r>
              <a:rPr lang="en-US" dirty="0" err="1">
                <a:solidFill>
                  <a:schemeClr val="bg1"/>
                </a:solidFill>
              </a:rPr>
              <a:t>magy</a:t>
            </a:r>
            <a:endParaRPr lang="en-US" dirty="0">
              <a:solidFill>
                <a:schemeClr val="bg1"/>
              </a:solidFill>
            </a:endParaRPr>
          </a:p>
        </p:txBody>
      </p:sp>
      <p:sp>
        <p:nvSpPr>
          <p:cNvPr id="13" name="TextBox 12"/>
          <p:cNvSpPr txBox="1"/>
          <p:nvPr/>
        </p:nvSpPr>
        <p:spPr>
          <a:xfrm>
            <a:off x="6861694" y="5363570"/>
            <a:ext cx="679994" cy="369332"/>
          </a:xfrm>
          <a:prstGeom prst="rect">
            <a:avLst/>
          </a:prstGeom>
          <a:noFill/>
        </p:spPr>
        <p:txBody>
          <a:bodyPr wrap="none" rtlCol="0">
            <a:spAutoFit/>
          </a:bodyPr>
          <a:lstStyle/>
          <a:p>
            <a:r>
              <a:rPr lang="en-US" dirty="0" err="1">
                <a:solidFill>
                  <a:schemeClr val="bg1"/>
                </a:solidFill>
              </a:rPr>
              <a:t>magz</a:t>
            </a:r>
            <a:endParaRPr lang="en-US" dirty="0">
              <a:solidFill>
                <a:schemeClr val="bg1"/>
              </a:solidFill>
            </a:endParaRPr>
          </a:p>
        </p:txBody>
      </p:sp>
      <p:sp>
        <p:nvSpPr>
          <p:cNvPr id="14" name="TextBox 13"/>
          <p:cNvSpPr txBox="1"/>
          <p:nvPr/>
        </p:nvSpPr>
        <p:spPr>
          <a:xfrm>
            <a:off x="7385317" y="5363570"/>
            <a:ext cx="691023" cy="369332"/>
          </a:xfrm>
          <a:prstGeom prst="rect">
            <a:avLst/>
          </a:prstGeom>
          <a:noFill/>
        </p:spPr>
        <p:txBody>
          <a:bodyPr wrap="none" rtlCol="0">
            <a:spAutoFit/>
          </a:bodyPr>
          <a:lstStyle/>
          <a:p>
            <a:r>
              <a:rPr lang="en-US" dirty="0" err="1">
                <a:solidFill>
                  <a:schemeClr val="bg1"/>
                </a:solidFill>
              </a:rPr>
              <a:t>gyrox</a:t>
            </a:r>
            <a:endParaRPr lang="en-US" dirty="0">
              <a:solidFill>
                <a:schemeClr val="bg1"/>
              </a:solidFill>
            </a:endParaRPr>
          </a:p>
        </p:txBody>
      </p:sp>
      <p:sp>
        <p:nvSpPr>
          <p:cNvPr id="15" name="TextBox 14"/>
          <p:cNvSpPr txBox="1"/>
          <p:nvPr/>
        </p:nvSpPr>
        <p:spPr>
          <a:xfrm>
            <a:off x="8017547" y="5363570"/>
            <a:ext cx="699102" cy="369332"/>
          </a:xfrm>
          <a:prstGeom prst="rect">
            <a:avLst/>
          </a:prstGeom>
          <a:noFill/>
        </p:spPr>
        <p:txBody>
          <a:bodyPr wrap="none" rtlCol="0">
            <a:spAutoFit/>
          </a:bodyPr>
          <a:lstStyle/>
          <a:p>
            <a:r>
              <a:rPr lang="en-US" dirty="0" err="1">
                <a:solidFill>
                  <a:schemeClr val="bg1"/>
                </a:solidFill>
              </a:rPr>
              <a:t>gyroy</a:t>
            </a:r>
            <a:endParaRPr lang="en-US" dirty="0">
              <a:solidFill>
                <a:schemeClr val="bg1"/>
              </a:solidFill>
            </a:endParaRPr>
          </a:p>
        </p:txBody>
      </p:sp>
      <p:sp>
        <p:nvSpPr>
          <p:cNvPr id="16" name="TextBox 15"/>
          <p:cNvSpPr txBox="1"/>
          <p:nvPr/>
        </p:nvSpPr>
        <p:spPr>
          <a:xfrm>
            <a:off x="8649777" y="5363570"/>
            <a:ext cx="684483" cy="369332"/>
          </a:xfrm>
          <a:prstGeom prst="rect">
            <a:avLst/>
          </a:prstGeom>
          <a:noFill/>
        </p:spPr>
        <p:txBody>
          <a:bodyPr wrap="none" rtlCol="0">
            <a:spAutoFit/>
          </a:bodyPr>
          <a:lstStyle/>
          <a:p>
            <a:r>
              <a:rPr lang="en-US" dirty="0" err="1">
                <a:solidFill>
                  <a:schemeClr val="bg1"/>
                </a:solidFill>
              </a:rPr>
              <a:t>gyroz</a:t>
            </a:r>
            <a:endParaRPr lang="en-US" dirty="0">
              <a:solidFill>
                <a:schemeClr val="bg1"/>
              </a:solidFill>
            </a:endParaRPr>
          </a:p>
        </p:txBody>
      </p:sp>
    </p:spTree>
    <p:extLst>
      <p:ext uri="{BB962C8B-B14F-4D97-AF65-F5344CB8AC3E}">
        <p14:creationId xmlns:p14="http://schemas.microsoft.com/office/powerpoint/2010/main" val="1230429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131425" cy="1456267"/>
          </a:xfrm>
        </p:spPr>
        <p:txBody>
          <a:bodyPr>
            <a:normAutofit/>
          </a:bodyPr>
          <a:lstStyle/>
          <a:p>
            <a:pPr algn="ctr"/>
            <a:r>
              <a:rPr lang="en-US" sz="2800" b="1" dirty="0">
                <a:latin typeface="+mn-lt"/>
              </a:rPr>
              <a:t>Hard IRON AND SOFT iron calibration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195721068"/>
              </p:ext>
            </p:extLst>
          </p:nvPr>
        </p:nvGraphicFramePr>
        <p:xfrm>
          <a:off x="685800" y="1456267"/>
          <a:ext cx="10820400" cy="4106333"/>
        </p:xfrm>
        <a:graphic>
          <a:graphicData uri="http://schemas.openxmlformats.org/drawingml/2006/table">
            <a:tbl>
              <a:tblPr firstRow="1" bandRow="1">
                <a:tableStyleId>{5C22544A-7EE6-4342-B048-85BDC9FD1C3A}</a:tableStyleId>
              </a:tblPr>
              <a:tblGrid>
                <a:gridCol w="3606800">
                  <a:extLst>
                    <a:ext uri="{9D8B030D-6E8A-4147-A177-3AD203B41FA5}">
                      <a16:colId xmlns:a16="http://schemas.microsoft.com/office/drawing/2014/main" val="140324721"/>
                    </a:ext>
                  </a:extLst>
                </a:gridCol>
                <a:gridCol w="3606800">
                  <a:extLst>
                    <a:ext uri="{9D8B030D-6E8A-4147-A177-3AD203B41FA5}">
                      <a16:colId xmlns:a16="http://schemas.microsoft.com/office/drawing/2014/main" val="1775400047"/>
                    </a:ext>
                  </a:extLst>
                </a:gridCol>
                <a:gridCol w="3606800">
                  <a:extLst>
                    <a:ext uri="{9D8B030D-6E8A-4147-A177-3AD203B41FA5}">
                      <a16:colId xmlns:a16="http://schemas.microsoft.com/office/drawing/2014/main" val="1210940775"/>
                    </a:ext>
                  </a:extLst>
                </a:gridCol>
              </a:tblGrid>
              <a:tr h="4106333">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63364120"/>
                  </a:ext>
                </a:extLst>
              </a:tr>
            </a:tbl>
          </a:graphicData>
        </a:graphic>
      </p:graphicFrame>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700" y="1456266"/>
            <a:ext cx="7810501" cy="410633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 y="1456265"/>
            <a:ext cx="3619499" cy="4106334"/>
          </a:xfrm>
          <a:prstGeom prst="rect">
            <a:avLst/>
          </a:prstGeom>
        </p:spPr>
      </p:pic>
    </p:spTree>
    <p:extLst>
      <p:ext uri="{BB962C8B-B14F-4D97-AF65-F5344CB8AC3E}">
        <p14:creationId xmlns:p14="http://schemas.microsoft.com/office/powerpoint/2010/main" val="1685416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0131425" cy="1456267"/>
          </a:xfrm>
        </p:spPr>
        <p:txBody>
          <a:bodyPr>
            <a:normAutofit/>
          </a:bodyPr>
          <a:lstStyle/>
          <a:p>
            <a:pPr algn="ctr"/>
            <a:r>
              <a:rPr lang="en-US" sz="2800" b="1" dirty="0">
                <a:latin typeface="+mn-lt"/>
              </a:rPr>
              <a:t>HARD IRON AND SOFT IRON EFFECTS</a:t>
            </a:r>
          </a:p>
        </p:txBody>
      </p:sp>
      <p:sp>
        <p:nvSpPr>
          <p:cNvPr id="3" name="Content Placeholder 2"/>
          <p:cNvSpPr>
            <a:spLocks noGrp="1"/>
          </p:cNvSpPr>
          <p:nvPr>
            <p:ph idx="1"/>
          </p:nvPr>
        </p:nvSpPr>
        <p:spPr>
          <a:xfrm>
            <a:off x="685801" y="876301"/>
            <a:ext cx="10782299" cy="5448300"/>
          </a:xfrm>
        </p:spPr>
        <p:txBody>
          <a:bodyPr>
            <a:normAutofit fontScale="92500" lnSpcReduction="10000"/>
          </a:bodyPr>
          <a:lstStyle/>
          <a:p>
            <a:pPr marL="0" indent="0" algn="just">
              <a:buNone/>
            </a:pPr>
            <a:r>
              <a:rPr lang="en-US" sz="2400" b="1" dirty="0"/>
              <a:t>Process Flow:</a:t>
            </a:r>
          </a:p>
          <a:p>
            <a:pPr algn="just"/>
            <a:r>
              <a:rPr lang="en-US" sz="2400" dirty="0"/>
              <a:t>The obtained magnetometer values (</a:t>
            </a:r>
            <a:r>
              <a:rPr lang="en-US" sz="2400" dirty="0" err="1"/>
              <a:t>magx</a:t>
            </a:r>
            <a:r>
              <a:rPr lang="en-US" sz="2400" dirty="0"/>
              <a:t> and </a:t>
            </a:r>
            <a:r>
              <a:rPr lang="en-US" sz="2400" dirty="0" err="1"/>
              <a:t>magy</a:t>
            </a:r>
            <a:r>
              <a:rPr lang="en-US" sz="2400" dirty="0"/>
              <a:t>) are plotted against </a:t>
            </a:r>
            <a:r>
              <a:rPr lang="en-US" sz="2400" dirty="0" err="1"/>
              <a:t>eachother</a:t>
            </a:r>
            <a:r>
              <a:rPr lang="en-US" sz="2400" dirty="0"/>
              <a:t> and a ellipse is obtained.</a:t>
            </a:r>
          </a:p>
          <a:p>
            <a:pPr algn="just"/>
            <a:r>
              <a:rPr lang="en-US" sz="2400" dirty="0"/>
              <a:t>These values are then averaged and subtracted from their average to obtain the improved magnetometer values, which when plotted makes the ellipse to center at (0,0).</a:t>
            </a:r>
          </a:p>
          <a:p>
            <a:pPr algn="just"/>
            <a:r>
              <a:rPr lang="en-US" sz="2400" dirty="0"/>
              <a:t>After the hard iron effects, the obtained magnetometer values  will then be squared and added within the square root and a new value will be obtained, from which the “sigma” and ‘’theta” will be obtained. </a:t>
            </a:r>
          </a:p>
          <a:p>
            <a:pPr algn="just"/>
            <a:r>
              <a:rPr lang="en-US" sz="2400" dirty="0"/>
              <a:t>After getting the sigma and theta value, a rotation and a re-rotation matrix is formed which will ultimately produce the required </a:t>
            </a:r>
            <a:r>
              <a:rPr lang="en-US" sz="2400" dirty="0" err="1"/>
              <a:t>magx</a:t>
            </a:r>
            <a:r>
              <a:rPr lang="en-US" sz="2400" dirty="0"/>
              <a:t> and </a:t>
            </a:r>
            <a:r>
              <a:rPr lang="en-US" sz="2400" dirty="0" err="1"/>
              <a:t>magy</a:t>
            </a:r>
            <a:r>
              <a:rPr lang="en-US" sz="2400" dirty="0"/>
              <a:t> value.</a:t>
            </a:r>
          </a:p>
          <a:p>
            <a:pPr marL="0" indent="0" algn="just">
              <a:buNone/>
            </a:pPr>
            <a:r>
              <a:rPr lang="en-US" sz="2400" b="1" dirty="0"/>
              <a:t>Analysis:</a:t>
            </a:r>
          </a:p>
          <a:p>
            <a:pPr algn="just"/>
            <a:r>
              <a:rPr lang="en-US" sz="2400" dirty="0"/>
              <a:t>The magnetometer readings are corrected for hard iron and soft iron effects.</a:t>
            </a:r>
          </a:p>
          <a:p>
            <a:pPr algn="just"/>
            <a:r>
              <a:rPr lang="en-US" sz="2400" dirty="0"/>
              <a:t>By correcting hard iron effects, the elliptical plot will center at (0,0).</a:t>
            </a:r>
          </a:p>
          <a:p>
            <a:pPr algn="just"/>
            <a:r>
              <a:rPr lang="en-US" sz="2400" dirty="0"/>
              <a:t>By correcting soft iron effects, the elliptical plot will slightly change to circular plot.</a:t>
            </a:r>
          </a:p>
        </p:txBody>
      </p:sp>
    </p:spTree>
    <p:extLst>
      <p:ext uri="{BB962C8B-B14F-4D97-AF65-F5344CB8AC3E}">
        <p14:creationId xmlns:p14="http://schemas.microsoft.com/office/powerpoint/2010/main" val="2886892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0131425" cy="1456267"/>
          </a:xfrm>
        </p:spPr>
        <p:txBody>
          <a:bodyPr>
            <a:normAutofit/>
          </a:bodyPr>
          <a:lstStyle/>
          <a:p>
            <a:pPr algn="ctr"/>
            <a:r>
              <a:rPr lang="en-US" sz="2800" b="1" dirty="0">
                <a:latin typeface="+mn-lt"/>
              </a:rPr>
              <a:t>RAW YAW ANGLE VS INTEGRATED YAW-RATE-SENSOR VALUE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456266"/>
            <a:ext cx="10131425" cy="4582583"/>
          </a:xfrm>
        </p:spPr>
      </p:pic>
    </p:spTree>
    <p:extLst>
      <p:ext uri="{BB962C8B-B14F-4D97-AF65-F5344CB8AC3E}">
        <p14:creationId xmlns:p14="http://schemas.microsoft.com/office/powerpoint/2010/main" val="1905388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flipH="1">
            <a:off x="684006" y="1048785"/>
            <a:ext cx="9056342" cy="4339650"/>
          </a:xfrm>
          <a:prstGeom prst="rect">
            <a:avLst/>
          </a:prstGeom>
          <a:noFill/>
        </p:spPr>
        <p:txBody>
          <a:bodyPr wrap="square">
            <a:spAutoFit/>
          </a:bodyPr>
          <a:lstStyle/>
          <a:p>
            <a:pPr algn="just" eaLnBrk="1" hangingPunct="1">
              <a:defRPr/>
            </a:pPr>
            <a:r>
              <a:rPr lang="en-US" sz="3600" b="1" dirty="0">
                <a:latin typeface="Calibri" panose="020F0502020204030204" pitchFamily="34" charset="0"/>
                <a:cs typeface="Calibri" panose="020F0502020204030204" pitchFamily="34" charset="0"/>
              </a:rPr>
              <a:t>Introduction</a:t>
            </a:r>
          </a:p>
          <a:p>
            <a:pPr algn="just" eaLnBrk="1" hangingPunct="1">
              <a:defRPr/>
            </a:pPr>
            <a:endParaRPr lang="en-US" sz="2000" dirty="0">
              <a:latin typeface="Calibri" panose="020F0502020204030204" pitchFamily="34" charset="0"/>
              <a:cs typeface="Calibri" panose="020F0502020204030204" pitchFamily="34" charset="0"/>
            </a:endParaRPr>
          </a:p>
          <a:p>
            <a:pPr algn="just" eaLnBrk="1" hangingPunct="1">
              <a:defRPr/>
            </a:pPr>
            <a:r>
              <a:rPr lang="en-US" sz="2000" b="1" dirty="0">
                <a:latin typeface="Calibri" panose="020F0502020204030204" pitchFamily="34" charset="0"/>
                <a:cs typeface="Calibri" panose="020F0502020204030204" pitchFamily="34" charset="0"/>
              </a:rPr>
              <a:t>LCM Software:</a:t>
            </a:r>
          </a:p>
          <a:p>
            <a:pPr marL="285750" indent="-285750" algn="just" eaLnBrk="1" hangingPunct="1">
              <a:buFont typeface="Arial" panose="020B0604020202020204" pitchFamily="34" charset="0"/>
              <a:buChar char="•"/>
              <a:defRPr/>
            </a:pPr>
            <a:r>
              <a:rPr lang="en-US" sz="2000" dirty="0">
                <a:cs typeface="Calibri" panose="020F0502020204030204" pitchFamily="34" charset="0"/>
              </a:rPr>
              <a:t>Set of libraries and tools for message passing and data marshalling, targeted at real-time systems where high-bandwidth and low latency are critical. </a:t>
            </a:r>
          </a:p>
          <a:p>
            <a:pPr marL="285750" indent="-285750" algn="just" eaLnBrk="1" hangingPunct="1">
              <a:buFont typeface="Arial" panose="020B0604020202020204" pitchFamily="34" charset="0"/>
              <a:buChar char="•"/>
              <a:defRPr/>
            </a:pPr>
            <a:endParaRPr lang="en-US" sz="2000" dirty="0">
              <a:cs typeface="Calibri" panose="020F0502020204030204" pitchFamily="34" charset="0"/>
            </a:endParaRPr>
          </a:p>
          <a:p>
            <a:pPr marL="285750" indent="-285750" algn="just" eaLnBrk="1" hangingPunct="1">
              <a:buFont typeface="Arial" panose="020B0604020202020204" pitchFamily="34" charset="0"/>
              <a:buChar char="•"/>
              <a:defRPr/>
            </a:pPr>
            <a:r>
              <a:rPr lang="en-US" sz="2000" dirty="0">
                <a:cs typeface="Calibri" panose="020F0502020204030204" pitchFamily="34" charset="0"/>
              </a:rPr>
              <a:t>Provides a publish/subscribe message passing model and an automatic marshalling/</a:t>
            </a:r>
            <a:r>
              <a:rPr lang="en-US" sz="2000" dirty="0" err="1">
                <a:cs typeface="Calibri" panose="020F0502020204030204" pitchFamily="34" charset="0"/>
              </a:rPr>
              <a:t>unmarshalling</a:t>
            </a:r>
            <a:r>
              <a:rPr lang="en-US" sz="2000" dirty="0">
                <a:cs typeface="Calibri" panose="020F0502020204030204" pitchFamily="34" charset="0"/>
              </a:rPr>
              <a:t> code generation.</a:t>
            </a:r>
          </a:p>
          <a:p>
            <a:pPr marL="285750" indent="-285750" algn="just" eaLnBrk="1" hangingPunct="1">
              <a:buFont typeface="Arial" panose="020B0604020202020204" pitchFamily="34" charset="0"/>
              <a:buChar char="•"/>
              <a:defRPr/>
            </a:pPr>
            <a:endParaRPr lang="en-US" sz="2000" dirty="0">
              <a:latin typeface="Calibri" panose="020F0502020204030204" pitchFamily="34" charset="0"/>
              <a:cs typeface="Calibri" panose="020F0502020204030204" pitchFamily="34" charset="0"/>
            </a:endParaRPr>
          </a:p>
          <a:p>
            <a:pPr algn="just" eaLnBrk="1" hangingPunct="1">
              <a:defRPr/>
            </a:pPr>
            <a:r>
              <a:rPr lang="en-US" sz="2000" b="1" dirty="0">
                <a:latin typeface="Calibri" panose="020F0502020204030204" pitchFamily="34" charset="0"/>
                <a:cs typeface="Calibri" panose="020F0502020204030204" pitchFamily="34" charset="0"/>
              </a:rPr>
              <a:t>Inertial Measurement Unit:</a:t>
            </a:r>
          </a:p>
          <a:p>
            <a:pPr marL="342900" indent="-342900" algn="just">
              <a:buFont typeface="Arial" panose="020B0604020202020204" pitchFamily="34" charset="0"/>
              <a:buChar char="•"/>
              <a:defRPr/>
            </a:pPr>
            <a:r>
              <a:rPr lang="en-US" sz="2000" dirty="0"/>
              <a:t>Measures and reports a body's specific force, angular rate, and magnetic field surrounding the body, using a combination of accelerometers, gyroscopes and magnetometers.</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9017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131425" cy="1456267"/>
          </a:xfrm>
        </p:spPr>
        <p:txBody>
          <a:bodyPr>
            <a:normAutofit/>
          </a:bodyPr>
          <a:lstStyle/>
          <a:p>
            <a:pPr algn="ctr"/>
            <a:r>
              <a:rPr lang="en-US" sz="2800" b="1" dirty="0">
                <a:latin typeface="+mn-lt"/>
              </a:rPr>
              <a:t>(contd.)</a:t>
            </a:r>
          </a:p>
        </p:txBody>
      </p:sp>
      <p:sp>
        <p:nvSpPr>
          <p:cNvPr id="4" name="Content Placeholder 2"/>
          <p:cNvSpPr>
            <a:spLocks noGrp="1"/>
          </p:cNvSpPr>
          <p:nvPr>
            <p:ph idx="1"/>
          </p:nvPr>
        </p:nvSpPr>
        <p:spPr>
          <a:xfrm>
            <a:off x="685801" y="1056217"/>
            <a:ext cx="10131425" cy="3649133"/>
          </a:xfrm>
        </p:spPr>
        <p:txBody>
          <a:bodyPr>
            <a:noAutofit/>
          </a:bodyPr>
          <a:lstStyle/>
          <a:p>
            <a:pPr marL="0" indent="0">
              <a:buNone/>
            </a:pPr>
            <a:r>
              <a:rPr lang="en-US" sz="2200" b="1" dirty="0"/>
              <a:t>Process Flow:</a:t>
            </a:r>
          </a:p>
          <a:p>
            <a:r>
              <a:rPr lang="en-US" sz="2200" dirty="0"/>
              <a:t>Got gyroscope (</a:t>
            </a:r>
            <a:r>
              <a:rPr lang="en-US" sz="2200" dirty="0" err="1"/>
              <a:t>gyroz</a:t>
            </a:r>
            <a:r>
              <a:rPr lang="en-US" sz="2200" dirty="0"/>
              <a:t>) values and converted the unit of </a:t>
            </a:r>
            <a:r>
              <a:rPr lang="en-US" sz="2200" dirty="0" err="1"/>
              <a:t>gyroz</a:t>
            </a:r>
            <a:r>
              <a:rPr lang="en-US" sz="2200" dirty="0"/>
              <a:t> from radian per second to degrees per second.</a:t>
            </a:r>
          </a:p>
          <a:p>
            <a:r>
              <a:rPr lang="en-US" sz="2200" dirty="0"/>
              <a:t>Integrated the converted gyroscope values and found the new yaw angle values.</a:t>
            </a:r>
          </a:p>
          <a:p>
            <a:pPr marL="0" indent="0">
              <a:buNone/>
            </a:pPr>
            <a:r>
              <a:rPr lang="en-US" sz="2200" b="1" dirty="0"/>
              <a:t>Analysis:</a:t>
            </a:r>
          </a:p>
          <a:p>
            <a:r>
              <a:rPr lang="en-US" sz="2200" dirty="0"/>
              <a:t>From the comparison between the raw yaw value and the integrated yaw rate sensor values, the plot obtained by the latter is more or less same as the former with a hike in between in the latter.</a:t>
            </a:r>
          </a:p>
        </p:txBody>
      </p:sp>
    </p:spTree>
    <p:extLst>
      <p:ext uri="{BB962C8B-B14F-4D97-AF65-F5344CB8AC3E}">
        <p14:creationId xmlns:p14="http://schemas.microsoft.com/office/powerpoint/2010/main" val="3599296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57150"/>
            <a:ext cx="10131425" cy="1456267"/>
          </a:xfrm>
        </p:spPr>
        <p:txBody>
          <a:bodyPr>
            <a:normAutofit/>
          </a:bodyPr>
          <a:lstStyle/>
          <a:p>
            <a:pPr algn="ctr"/>
            <a:r>
              <a:rPr lang="en-US" sz="2800" b="1" dirty="0">
                <a:latin typeface="+mn-lt"/>
              </a:rPr>
              <a:t>RAW YAW ANGLE VS MAGNETOMETER CORRECTED YAW ANGLE FOR CIRCLE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456266"/>
            <a:ext cx="10131425" cy="458258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 y="1456266"/>
            <a:ext cx="10131425" cy="4793570"/>
          </a:xfrm>
          <a:prstGeom prst="rect">
            <a:avLst/>
          </a:prstGeom>
        </p:spPr>
      </p:pic>
    </p:spTree>
    <p:extLst>
      <p:ext uri="{BB962C8B-B14F-4D97-AF65-F5344CB8AC3E}">
        <p14:creationId xmlns:p14="http://schemas.microsoft.com/office/powerpoint/2010/main" val="1022072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57150"/>
            <a:ext cx="10131425" cy="1456267"/>
          </a:xfrm>
        </p:spPr>
        <p:txBody>
          <a:bodyPr>
            <a:normAutofit/>
          </a:bodyPr>
          <a:lstStyle/>
          <a:p>
            <a:pPr algn="ctr"/>
            <a:r>
              <a:rPr lang="en-US" sz="2800" b="1" dirty="0">
                <a:latin typeface="+mn-lt"/>
              </a:rPr>
              <a:t>RAW YAW ANGLE VS MAGNETOMETER CORRECTED YAW ANGLE FOR ENTIRE RUN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456266"/>
            <a:ext cx="10131425" cy="4582583"/>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 y="1456266"/>
            <a:ext cx="10131425" cy="479357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798" y="1456266"/>
            <a:ext cx="10131426" cy="4793570"/>
          </a:xfrm>
          <a:prstGeom prst="rect">
            <a:avLst/>
          </a:prstGeom>
        </p:spPr>
      </p:pic>
    </p:spTree>
    <p:extLst>
      <p:ext uri="{BB962C8B-B14F-4D97-AF65-F5344CB8AC3E}">
        <p14:creationId xmlns:p14="http://schemas.microsoft.com/office/powerpoint/2010/main" val="3155909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latin typeface="+mn-lt"/>
              </a:rPr>
              <a:t>YAW CALUES CALCULATED FROM CORRECTED MAGNETOMETER</a:t>
            </a:r>
          </a:p>
        </p:txBody>
      </p:sp>
      <p:sp>
        <p:nvSpPr>
          <p:cNvPr id="3" name="Content Placeholder 2"/>
          <p:cNvSpPr>
            <a:spLocks noGrp="1"/>
          </p:cNvSpPr>
          <p:nvPr>
            <p:ph idx="1"/>
          </p:nvPr>
        </p:nvSpPr>
        <p:spPr>
          <a:xfrm>
            <a:off x="685800" y="1337733"/>
            <a:ext cx="10131425" cy="3649133"/>
          </a:xfrm>
        </p:spPr>
        <p:txBody>
          <a:bodyPr>
            <a:normAutofit/>
          </a:bodyPr>
          <a:lstStyle/>
          <a:p>
            <a:pPr algn="just"/>
            <a:r>
              <a:rPr lang="en-US" sz="2400" dirty="0"/>
              <a:t>The yaw angle values are then calculated from the corrected magnetometer values.</a:t>
            </a:r>
          </a:p>
          <a:p>
            <a:pPr algn="just"/>
            <a:r>
              <a:rPr lang="en-US" sz="2400" dirty="0"/>
              <a:t>In both the figures (first figure is for circle and the second figure is for the entire run), the yaw angle value calculated after the corrected magnetometer readings has showed a change (reduced spikes) from the raw yaw angle values, at the initial parts (1 to 5000), where the car took a circle while driving.</a:t>
            </a:r>
          </a:p>
        </p:txBody>
      </p:sp>
    </p:spTree>
    <p:extLst>
      <p:ext uri="{BB962C8B-B14F-4D97-AF65-F5344CB8AC3E}">
        <p14:creationId xmlns:p14="http://schemas.microsoft.com/office/powerpoint/2010/main" val="2577968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57150"/>
            <a:ext cx="10131425" cy="1456267"/>
          </a:xfrm>
        </p:spPr>
        <p:txBody>
          <a:bodyPr>
            <a:normAutofit/>
          </a:bodyPr>
          <a:lstStyle/>
          <a:p>
            <a:pPr algn="ctr"/>
            <a:r>
              <a:rPr lang="en-US" sz="2800" b="1" dirty="0">
                <a:latin typeface="+mn-lt"/>
              </a:rPr>
              <a:t>RAW YAW ANGLE VS COMPLEMENTARY FILTER YAW ANGLE</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5651" y="1513416"/>
            <a:ext cx="9961573" cy="4487333"/>
          </a:xfrm>
        </p:spPr>
      </p:pic>
    </p:spTree>
    <p:extLst>
      <p:ext uri="{BB962C8B-B14F-4D97-AF65-F5344CB8AC3E}">
        <p14:creationId xmlns:p14="http://schemas.microsoft.com/office/powerpoint/2010/main" val="3280098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131425" cy="1456267"/>
          </a:xfrm>
        </p:spPr>
        <p:txBody>
          <a:bodyPr>
            <a:normAutofit/>
          </a:bodyPr>
          <a:lstStyle/>
          <a:p>
            <a:pPr algn="ctr"/>
            <a:r>
              <a:rPr lang="en-US" sz="2800" b="1" dirty="0">
                <a:latin typeface="+mn-lt"/>
              </a:rPr>
              <a:t>(Contd.)</a:t>
            </a:r>
          </a:p>
        </p:txBody>
      </p:sp>
      <p:sp>
        <p:nvSpPr>
          <p:cNvPr id="3" name="Content Placeholder 2"/>
          <p:cNvSpPr>
            <a:spLocks noGrp="1"/>
          </p:cNvSpPr>
          <p:nvPr>
            <p:ph idx="1"/>
          </p:nvPr>
        </p:nvSpPr>
        <p:spPr>
          <a:xfrm>
            <a:off x="685800" y="1132417"/>
            <a:ext cx="10131425" cy="4144433"/>
          </a:xfrm>
        </p:spPr>
        <p:txBody>
          <a:bodyPr>
            <a:noAutofit/>
          </a:bodyPr>
          <a:lstStyle/>
          <a:p>
            <a:pPr marL="0" indent="0">
              <a:buNone/>
            </a:pPr>
            <a:r>
              <a:rPr lang="en-US" sz="2200" b="1" dirty="0"/>
              <a:t>Process Flow:</a:t>
            </a:r>
          </a:p>
          <a:p>
            <a:r>
              <a:rPr lang="en-US" sz="2200" dirty="0"/>
              <a:t>Got the integrated gyroscope values and the corrected magnetometer yaw angle values.</a:t>
            </a:r>
          </a:p>
          <a:p>
            <a:r>
              <a:rPr lang="en-US" sz="2200" dirty="0"/>
              <a:t>By adding 0.98 times the integrated yaw rate value and 0.02 times the corrected magnetometer yaw value, the complementary filter yaw values are obtained.</a:t>
            </a:r>
          </a:p>
          <a:p>
            <a:pPr marL="0" indent="0">
              <a:buNone/>
            </a:pPr>
            <a:r>
              <a:rPr lang="en-US" sz="2200" b="1" dirty="0"/>
              <a:t>Analysis:</a:t>
            </a:r>
          </a:p>
          <a:p>
            <a:r>
              <a:rPr lang="en-US" sz="2200" dirty="0"/>
              <a:t>From the comparison between the raw yaw value and the complementary filter yaw values, the plot obtained by the latter is more or less same as the former with a hike in between in the latter. It is also similar to the plot obtained by the integrated yaw rate value</a:t>
            </a:r>
          </a:p>
        </p:txBody>
      </p:sp>
      <p:sp>
        <p:nvSpPr>
          <p:cNvPr id="4" name="Rectangle 3"/>
          <p:cNvSpPr/>
          <p:nvPr/>
        </p:nvSpPr>
        <p:spPr>
          <a:xfrm>
            <a:off x="14745063" y="2310884"/>
            <a:ext cx="1027974" cy="369332"/>
          </a:xfrm>
          <a:prstGeom prst="rect">
            <a:avLst/>
          </a:prstGeom>
        </p:spPr>
        <p:txBody>
          <a:bodyPr wrap="none">
            <a:spAutoFit/>
          </a:bodyPr>
          <a:lstStyle/>
          <a:p>
            <a:r>
              <a:rPr lang="en-US" b="1" dirty="0"/>
              <a:t>Analysis:</a:t>
            </a:r>
          </a:p>
        </p:txBody>
      </p:sp>
    </p:spTree>
    <p:extLst>
      <p:ext uri="{BB962C8B-B14F-4D97-AF65-F5344CB8AC3E}">
        <p14:creationId xmlns:p14="http://schemas.microsoft.com/office/powerpoint/2010/main" val="2209938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0131425" cy="1456267"/>
          </a:xfrm>
        </p:spPr>
        <p:txBody>
          <a:bodyPr>
            <a:normAutofit/>
          </a:bodyPr>
          <a:lstStyle/>
          <a:p>
            <a:pPr algn="ctr"/>
            <a:r>
              <a:rPr lang="en-US" sz="2800" b="1" dirty="0">
                <a:latin typeface="+mn-lt"/>
              </a:rPr>
              <a:t>Comparison of observed </a:t>
            </a:r>
            <a:r>
              <a:rPr lang="en-US" sz="2800" b="1" dirty="0" err="1">
                <a:latin typeface="+mn-lt"/>
              </a:rPr>
              <a:t>accel</a:t>
            </a:r>
            <a:r>
              <a:rPr lang="en-US" sz="2800" b="1" dirty="0">
                <a:latin typeface="+mn-lt"/>
              </a:rPr>
              <a:t>-y and omega * Integral(X)</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456266"/>
            <a:ext cx="10131425" cy="4563533"/>
          </a:xfrm>
        </p:spPr>
      </p:pic>
    </p:spTree>
    <p:extLst>
      <p:ext uri="{BB962C8B-B14F-4D97-AF65-F5344CB8AC3E}">
        <p14:creationId xmlns:p14="http://schemas.microsoft.com/office/powerpoint/2010/main" val="1602594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latin typeface="+mn-lt"/>
              </a:rPr>
              <a:t>(Contd.)</a:t>
            </a:r>
          </a:p>
        </p:txBody>
      </p:sp>
      <p:sp>
        <p:nvSpPr>
          <p:cNvPr id="3" name="Content Placeholder 2"/>
          <p:cNvSpPr>
            <a:spLocks noGrp="1"/>
          </p:cNvSpPr>
          <p:nvPr>
            <p:ph idx="1"/>
          </p:nvPr>
        </p:nvSpPr>
        <p:spPr>
          <a:xfrm>
            <a:off x="685801" y="1742017"/>
            <a:ext cx="10131425" cy="3649133"/>
          </a:xfrm>
        </p:spPr>
        <p:txBody>
          <a:bodyPr>
            <a:noAutofit/>
          </a:bodyPr>
          <a:lstStyle/>
          <a:p>
            <a:pPr marL="0" indent="0" algn="just">
              <a:buNone/>
            </a:pPr>
            <a:r>
              <a:rPr lang="en-US" sz="2400" b="1" dirty="0"/>
              <a:t>Process Flow:</a:t>
            </a:r>
          </a:p>
          <a:p>
            <a:pPr algn="just"/>
            <a:r>
              <a:rPr lang="en-US" sz="2400" dirty="0"/>
              <a:t>Integrated the obtained </a:t>
            </a:r>
            <a:r>
              <a:rPr lang="en-US" sz="2400" dirty="0" err="1"/>
              <a:t>accelx</a:t>
            </a:r>
            <a:r>
              <a:rPr lang="en-US" sz="2400" dirty="0"/>
              <a:t> values and multiplied with the </a:t>
            </a:r>
            <a:r>
              <a:rPr lang="en-US" sz="2400" dirty="0" err="1"/>
              <a:t>gyroz</a:t>
            </a:r>
            <a:r>
              <a:rPr lang="en-US" sz="2400" dirty="0"/>
              <a:t> values.</a:t>
            </a:r>
          </a:p>
          <a:p>
            <a:pPr marL="0" indent="0" algn="just">
              <a:buNone/>
            </a:pPr>
            <a:r>
              <a:rPr lang="en-US" sz="2400" b="1" dirty="0"/>
              <a:t>Analysis:</a:t>
            </a:r>
          </a:p>
          <a:p>
            <a:pPr algn="just"/>
            <a:r>
              <a:rPr lang="en-US" sz="2400" dirty="0"/>
              <a:t>The obtained product is then plotted and the plot is compared with the </a:t>
            </a:r>
            <a:r>
              <a:rPr lang="en-US" sz="2400" dirty="0" err="1"/>
              <a:t>accely</a:t>
            </a:r>
            <a:r>
              <a:rPr lang="en-US" sz="2400" dirty="0"/>
              <a:t>.</a:t>
            </a:r>
          </a:p>
          <a:p>
            <a:pPr algn="just"/>
            <a:r>
              <a:rPr lang="en-US" sz="2400" dirty="0"/>
              <a:t>From the comparison, it is noted that the plot obtained from the </a:t>
            </a:r>
            <a:r>
              <a:rPr lang="en-US" sz="2400" dirty="0" err="1"/>
              <a:t>accely</a:t>
            </a:r>
            <a:r>
              <a:rPr lang="en-US" sz="2400" dirty="0"/>
              <a:t> is smaller compared to the product value and more spikes are reduced in the product value when compared to the </a:t>
            </a:r>
            <a:r>
              <a:rPr lang="en-US" sz="2400" dirty="0" err="1"/>
              <a:t>accely</a:t>
            </a:r>
            <a:r>
              <a:rPr lang="en-US" sz="2400" dirty="0"/>
              <a:t> value.</a:t>
            </a:r>
          </a:p>
        </p:txBody>
      </p:sp>
    </p:spTree>
    <p:extLst>
      <p:ext uri="{BB962C8B-B14F-4D97-AF65-F5344CB8AC3E}">
        <p14:creationId xmlns:p14="http://schemas.microsoft.com/office/powerpoint/2010/main" val="4240352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0131425" cy="1456267"/>
          </a:xfrm>
        </p:spPr>
        <p:txBody>
          <a:bodyPr>
            <a:normAutofit/>
          </a:bodyPr>
          <a:lstStyle/>
          <a:p>
            <a:pPr algn="ctr"/>
            <a:r>
              <a:rPr lang="en-US" sz="2800" b="1" dirty="0">
                <a:latin typeface="+mn-lt"/>
              </a:rPr>
              <a:t>Estimate of trajectory of the vehicle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1456268"/>
            <a:ext cx="10131425" cy="4734982"/>
          </a:xfrm>
        </p:spPr>
      </p:pic>
    </p:spTree>
    <p:extLst>
      <p:ext uri="{BB962C8B-B14F-4D97-AF65-F5344CB8AC3E}">
        <p14:creationId xmlns:p14="http://schemas.microsoft.com/office/powerpoint/2010/main" val="2486732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9050"/>
            <a:ext cx="10131425" cy="1456267"/>
          </a:xfrm>
        </p:spPr>
        <p:txBody>
          <a:bodyPr>
            <a:normAutofit/>
          </a:bodyPr>
          <a:lstStyle/>
          <a:p>
            <a:pPr algn="ctr"/>
            <a:r>
              <a:rPr lang="en-US" sz="2800" b="1" dirty="0">
                <a:latin typeface="+mn-lt"/>
              </a:rPr>
              <a:t>(Contd.)</a:t>
            </a:r>
          </a:p>
        </p:txBody>
      </p:sp>
      <p:sp>
        <p:nvSpPr>
          <p:cNvPr id="3" name="Content Placeholder 2"/>
          <p:cNvSpPr>
            <a:spLocks noGrp="1"/>
          </p:cNvSpPr>
          <p:nvPr>
            <p:ph idx="1"/>
          </p:nvPr>
        </p:nvSpPr>
        <p:spPr>
          <a:xfrm>
            <a:off x="685801" y="1018117"/>
            <a:ext cx="10553699" cy="5287433"/>
          </a:xfrm>
        </p:spPr>
        <p:txBody>
          <a:bodyPr>
            <a:noAutofit/>
          </a:bodyPr>
          <a:lstStyle/>
          <a:p>
            <a:pPr marL="0" indent="0" algn="just">
              <a:buNone/>
            </a:pPr>
            <a:r>
              <a:rPr lang="en-US" sz="2000" b="1" dirty="0"/>
              <a:t>Process Flow:</a:t>
            </a:r>
          </a:p>
          <a:p>
            <a:pPr algn="just"/>
            <a:r>
              <a:rPr lang="en-US" sz="2000" dirty="0"/>
              <a:t>New acceleration values are got by subtracting the old values from the pitch angle using cosine in degree function.</a:t>
            </a:r>
          </a:p>
          <a:p>
            <a:pPr algn="just"/>
            <a:r>
              <a:rPr lang="en-US" sz="2000" dirty="0"/>
              <a:t>By integrating the acceleration values obtained, the velocity is calculated.</a:t>
            </a:r>
          </a:p>
          <a:p>
            <a:pPr algn="just"/>
            <a:r>
              <a:rPr lang="en-US" sz="2000" dirty="0"/>
              <a:t>From the general velocity obtained, the velocity experienced in North and East sides are calculated.</a:t>
            </a:r>
          </a:p>
          <a:p>
            <a:pPr algn="just"/>
            <a:r>
              <a:rPr lang="en-US" sz="2000" dirty="0"/>
              <a:t>Then, displacement is calculated by integrating those velocities.</a:t>
            </a:r>
          </a:p>
          <a:p>
            <a:pPr algn="just"/>
            <a:r>
              <a:rPr lang="en-US" sz="2000" dirty="0"/>
              <a:t>By plotting the displacements obtained, the trajectory took by the car is obtained.</a:t>
            </a:r>
          </a:p>
          <a:p>
            <a:pPr marL="0" indent="0" algn="just">
              <a:buNone/>
            </a:pPr>
            <a:r>
              <a:rPr lang="en-US" sz="2000" b="1" dirty="0"/>
              <a:t>Analysis:</a:t>
            </a:r>
          </a:p>
          <a:p>
            <a:pPr algn="just"/>
            <a:r>
              <a:rPr lang="en-US" sz="2000" dirty="0"/>
              <a:t>A plot between data values (</a:t>
            </a:r>
            <a:r>
              <a:rPr lang="en-US" sz="2000" dirty="0" err="1"/>
              <a:t>utm_x</a:t>
            </a:r>
            <a:r>
              <a:rPr lang="en-US" sz="2000" dirty="0"/>
              <a:t> and </a:t>
            </a:r>
            <a:r>
              <a:rPr lang="en-US" sz="2000" dirty="0" err="1"/>
              <a:t>utm_y</a:t>
            </a:r>
            <a:r>
              <a:rPr lang="en-US" sz="2000" dirty="0"/>
              <a:t>) obtained from the </a:t>
            </a:r>
            <a:r>
              <a:rPr lang="en-US" sz="2000" dirty="0" err="1"/>
              <a:t>gps</a:t>
            </a:r>
            <a:r>
              <a:rPr lang="en-US" sz="2000" dirty="0"/>
              <a:t> device is compared with the plot between the obtained displacement values </a:t>
            </a:r>
            <a:r>
              <a:rPr lang="en-US" sz="2000" dirty="0" err="1"/>
              <a:t>Xe</a:t>
            </a:r>
            <a:r>
              <a:rPr lang="en-US" sz="2000" dirty="0"/>
              <a:t> and </a:t>
            </a:r>
            <a:r>
              <a:rPr lang="en-US" sz="2000" dirty="0" err="1"/>
              <a:t>Xn</a:t>
            </a:r>
            <a:r>
              <a:rPr lang="en-US" sz="2000" dirty="0"/>
              <a:t> which are obtained by integrating the data values got from </a:t>
            </a:r>
            <a:r>
              <a:rPr lang="en-US" sz="2000" dirty="0" err="1"/>
              <a:t>imu</a:t>
            </a:r>
            <a:r>
              <a:rPr lang="en-US" sz="2000" dirty="0"/>
              <a:t> device.</a:t>
            </a:r>
          </a:p>
          <a:p>
            <a:pPr algn="just"/>
            <a:r>
              <a:rPr lang="en-US" sz="2000" dirty="0"/>
              <a:t>From the plot comparison, the trajectory took by the car, got by integrating the  </a:t>
            </a:r>
            <a:r>
              <a:rPr lang="en-US" sz="2000" dirty="0" err="1"/>
              <a:t>imu</a:t>
            </a:r>
            <a:r>
              <a:rPr lang="en-US" sz="2000" dirty="0"/>
              <a:t> data values is similar to the trajectory took by the car. (for </a:t>
            </a:r>
            <a:r>
              <a:rPr lang="en-US" sz="2000" dirty="0" err="1"/>
              <a:t>gps</a:t>
            </a:r>
            <a:r>
              <a:rPr lang="en-US" sz="2000" dirty="0"/>
              <a:t> the trajectory joined which was not our route)</a:t>
            </a:r>
          </a:p>
        </p:txBody>
      </p:sp>
    </p:spTree>
    <p:extLst>
      <p:ext uri="{BB962C8B-B14F-4D97-AF65-F5344CB8AC3E}">
        <p14:creationId xmlns:p14="http://schemas.microsoft.com/office/powerpoint/2010/main" val="2585504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85801" y="1043609"/>
            <a:ext cx="10131425" cy="1456267"/>
          </a:xfrm>
        </p:spPr>
        <p:txBody>
          <a:bodyPr/>
          <a:lstStyle/>
          <a:p>
            <a:r>
              <a:rPr lang="en-US" b="1" dirty="0">
                <a:latin typeface="+mn-lt"/>
              </a:rPr>
              <a:t>Objective</a:t>
            </a:r>
          </a:p>
        </p:txBody>
      </p:sp>
      <p:sp>
        <p:nvSpPr>
          <p:cNvPr id="5" name="Content Placeholder 2"/>
          <p:cNvSpPr>
            <a:spLocks noGrp="1"/>
          </p:cNvSpPr>
          <p:nvPr>
            <p:ph idx="1"/>
          </p:nvPr>
        </p:nvSpPr>
        <p:spPr>
          <a:xfrm>
            <a:off x="685801" y="1043609"/>
            <a:ext cx="8229600" cy="4525963"/>
          </a:xfrm>
        </p:spPr>
        <p:txBody>
          <a:bodyPr>
            <a:normAutofit/>
          </a:bodyPr>
          <a:lstStyle/>
          <a:p>
            <a:pPr algn="just"/>
            <a:r>
              <a:rPr lang="en-US" sz="2000" dirty="0"/>
              <a:t>Isolate LCM code in its own directory.</a:t>
            </a:r>
            <a:endParaRPr lang="en-US" altLang="en-US" sz="2000" dirty="0">
              <a:latin typeface="Calibri" panose="020F0502020204030204" pitchFamily="34" charset="0"/>
              <a:cs typeface="Calibri" panose="020F0502020204030204" pitchFamily="34" charset="0"/>
            </a:endParaRPr>
          </a:p>
          <a:p>
            <a:pPr algn="just"/>
            <a:r>
              <a:rPr lang="en-US" sz="2000" dirty="0"/>
              <a:t>Add device driver for IMU.</a:t>
            </a:r>
          </a:p>
          <a:p>
            <a:pPr algn="just"/>
            <a:r>
              <a:rPr lang="en-US" sz="2000" dirty="0"/>
              <a:t>Run individual device drivers on separate machines.</a:t>
            </a:r>
          </a:p>
          <a:p>
            <a:pPr algn="just"/>
            <a:r>
              <a:rPr lang="en-US" sz="2000" dirty="0"/>
              <a:t>Collect data with IMU and GPS puck.</a:t>
            </a:r>
          </a:p>
          <a:p>
            <a:pPr algn="just"/>
            <a:r>
              <a:rPr lang="en-US" sz="2000" dirty="0"/>
              <a:t>Integrate IMU data to obtain displacement and compare with GPS.</a:t>
            </a:r>
            <a:endParaRPr lang="en-US"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2404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latin typeface="+mn-lt"/>
              </a:rPr>
              <a:t>CONCLUSION</a:t>
            </a:r>
          </a:p>
        </p:txBody>
      </p:sp>
      <p:sp>
        <p:nvSpPr>
          <p:cNvPr id="3" name="Content Placeholder 2"/>
          <p:cNvSpPr>
            <a:spLocks noGrp="1"/>
          </p:cNvSpPr>
          <p:nvPr>
            <p:ph idx="1"/>
          </p:nvPr>
        </p:nvSpPr>
        <p:spPr>
          <a:xfrm>
            <a:off x="914401" y="1337733"/>
            <a:ext cx="10131425" cy="2571750"/>
          </a:xfrm>
        </p:spPr>
        <p:txBody>
          <a:bodyPr>
            <a:normAutofit/>
          </a:bodyPr>
          <a:lstStyle/>
          <a:p>
            <a:pPr marL="0" indent="0" algn="just">
              <a:buNone/>
            </a:pPr>
            <a:r>
              <a:rPr lang="en-US" altLang="en-US" sz="2400" dirty="0">
                <a:latin typeface="Calibri" panose="020F0502020204030204" pitchFamily="34" charset="0"/>
                <a:cs typeface="Calibri" panose="020F0502020204030204" pitchFamily="34" charset="0"/>
              </a:rPr>
              <a:t>Thus IMU and GPS values are made to interact with the LCM software and the values are logged and plotted, along with the calibration of yaw angle for hard and soft iron effects.</a:t>
            </a:r>
          </a:p>
          <a:p>
            <a:pPr algn="just"/>
            <a:endParaRPr lang="en-US" sz="2400" dirty="0"/>
          </a:p>
        </p:txBody>
      </p:sp>
    </p:spTree>
    <p:extLst>
      <p:ext uri="{BB962C8B-B14F-4D97-AF65-F5344CB8AC3E}">
        <p14:creationId xmlns:p14="http://schemas.microsoft.com/office/powerpoint/2010/main" val="509356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81350" y="1131888"/>
            <a:ext cx="5905500"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90925" y="5505450"/>
            <a:ext cx="508635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6913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73583" y="516835"/>
            <a:ext cx="9808886" cy="5610501"/>
          </a:xfrm>
        </p:spPr>
        <p:txBody>
          <a:bodyPr>
            <a:normAutofit fontScale="92500" lnSpcReduction="20000"/>
          </a:bodyPr>
          <a:lstStyle/>
          <a:p>
            <a:pPr marL="0" indent="0" algn="just" eaLnBrk="1" hangingPunct="1">
              <a:buFontTx/>
              <a:buNone/>
              <a:defRPr/>
            </a:pPr>
            <a:r>
              <a:rPr lang="en-US" sz="3600" b="1" dirty="0">
                <a:latin typeface="Calibri" panose="020F0502020204030204" pitchFamily="34" charset="0"/>
                <a:cs typeface="Calibri" panose="020F0502020204030204" pitchFamily="34" charset="0"/>
              </a:rPr>
              <a:t>TASKS COMPLETED</a:t>
            </a:r>
          </a:p>
          <a:p>
            <a:pPr algn="just" eaLnBrk="1" hangingPunct="1">
              <a:defRPr/>
            </a:pPr>
            <a:r>
              <a:rPr lang="en-US" sz="2000" dirty="0">
                <a:latin typeface="Calibri" panose="020F0502020204030204" pitchFamily="34" charset="0"/>
                <a:cs typeface="Calibri" panose="020F0502020204030204" pitchFamily="34" charset="0"/>
              </a:rPr>
              <a:t>Got the </a:t>
            </a:r>
            <a:r>
              <a:rPr lang="en-US" sz="2000" dirty="0" err="1">
                <a:latin typeface="Calibri" panose="020F0502020204030204" pitchFamily="34" charset="0"/>
                <a:cs typeface="Calibri" panose="020F0502020204030204" pitchFamily="34" charset="0"/>
              </a:rPr>
              <a:t>utm_x</a:t>
            </a:r>
            <a:r>
              <a:rPr lang="en-US" sz="2000" dirty="0">
                <a:latin typeface="Calibri" panose="020F0502020204030204" pitchFamily="34" charset="0"/>
                <a:cs typeface="Calibri" panose="020F0502020204030204" pitchFamily="34" charset="0"/>
              </a:rPr>
              <a:t> (easting) and </a:t>
            </a:r>
            <a:r>
              <a:rPr lang="en-US" sz="2000" dirty="0" err="1">
                <a:latin typeface="Calibri" panose="020F0502020204030204" pitchFamily="34" charset="0"/>
                <a:cs typeface="Calibri" panose="020F0502020204030204" pitchFamily="34" charset="0"/>
              </a:rPr>
              <a:t>utm_y</a:t>
            </a:r>
            <a:r>
              <a:rPr lang="en-US" sz="2000" dirty="0">
                <a:latin typeface="Calibri" panose="020F0502020204030204" pitchFamily="34" charset="0"/>
                <a:cs typeface="Calibri" panose="020F0502020204030204" pitchFamily="34" charset="0"/>
              </a:rPr>
              <a:t> (northing) data using GPS device.</a:t>
            </a:r>
          </a:p>
          <a:p>
            <a:pPr algn="just" eaLnBrk="1" hangingPunct="1">
              <a:defRPr/>
            </a:pPr>
            <a:r>
              <a:rPr lang="en-US" sz="2000" dirty="0">
                <a:latin typeface="Calibri" panose="020F0502020204030204" pitchFamily="34" charset="0"/>
                <a:cs typeface="Calibri" panose="020F0502020204030204" pitchFamily="34" charset="0"/>
              </a:rPr>
              <a:t>Got the yaw, pitch, roll, magnetometer, accelerometer and gyroscope values.</a:t>
            </a:r>
          </a:p>
          <a:p>
            <a:pPr algn="just" eaLnBrk="1" hangingPunct="1">
              <a:defRPr/>
            </a:pPr>
            <a:r>
              <a:rPr lang="en-US" sz="2000" dirty="0">
                <a:latin typeface="Calibri" panose="020F0502020204030204" pitchFamily="34" charset="0"/>
                <a:cs typeface="Calibri" panose="020F0502020204030204" pitchFamily="34" charset="0"/>
              </a:rPr>
              <a:t>Logged the files and compiled the structures </a:t>
            </a:r>
            <a:r>
              <a:rPr lang="en-US" sz="2000" dirty="0" err="1">
                <a:latin typeface="Calibri" panose="020F0502020204030204" pitchFamily="34" charset="0"/>
                <a:cs typeface="Calibri" panose="020F0502020204030204" pitchFamily="34" charset="0"/>
              </a:rPr>
              <a:t>gps_message</a:t>
            </a:r>
            <a:r>
              <a:rPr lang="en-US" sz="2000" dirty="0">
                <a:latin typeface="Calibri" panose="020F0502020204030204" pitchFamily="34" charset="0"/>
                <a:cs typeface="Calibri" panose="020F0502020204030204" pitchFamily="34" charset="0"/>
              </a:rPr>
              <a:t> and </a:t>
            </a:r>
            <a:r>
              <a:rPr lang="en-US" sz="2000" dirty="0" err="1">
                <a:latin typeface="Calibri" panose="020F0502020204030204" pitchFamily="34" charset="0"/>
                <a:cs typeface="Calibri" panose="020F0502020204030204" pitchFamily="34" charset="0"/>
              </a:rPr>
              <a:t>imu_message</a:t>
            </a:r>
            <a:r>
              <a:rPr lang="en-US" sz="2000" dirty="0">
                <a:latin typeface="Calibri" panose="020F0502020204030204" pitchFamily="34" charset="0"/>
                <a:cs typeface="Calibri" panose="020F0502020204030204" pitchFamily="34" charset="0"/>
              </a:rPr>
              <a:t> and got real time statistics using lcm-spy.</a:t>
            </a:r>
          </a:p>
          <a:p>
            <a:pPr marL="0" indent="0" algn="just" eaLnBrk="1" hangingPunct="1">
              <a:buFontTx/>
              <a:buNone/>
              <a:defRPr/>
            </a:pPr>
            <a:r>
              <a:rPr lang="en-US" sz="2000" b="1" dirty="0">
                <a:latin typeface="Calibri" panose="020F0502020204030204" pitchFamily="34" charset="0"/>
                <a:cs typeface="Calibri" panose="020F0502020204030204" pitchFamily="34" charset="0"/>
              </a:rPr>
              <a:t>Case – 1: </a:t>
            </a:r>
            <a:r>
              <a:rPr lang="en-US" sz="2000" dirty="0">
                <a:latin typeface="Calibri" panose="020F0502020204030204" pitchFamily="34" charset="0"/>
                <a:cs typeface="Calibri" panose="020F0502020204030204" pitchFamily="34" charset="0"/>
              </a:rPr>
              <a:t>Data collected by devices connected to one computer.</a:t>
            </a:r>
          </a:p>
          <a:p>
            <a:pPr marL="0" indent="0" algn="just" eaLnBrk="1" hangingPunct="1">
              <a:buFontTx/>
              <a:buNone/>
              <a:defRPr/>
            </a:pPr>
            <a:r>
              <a:rPr lang="en-US" sz="2000" b="1" dirty="0">
                <a:latin typeface="Calibri" panose="020F0502020204030204" pitchFamily="34" charset="0"/>
                <a:cs typeface="Calibri" panose="020F0502020204030204" pitchFamily="34" charset="0"/>
              </a:rPr>
              <a:t>Case – 2: </a:t>
            </a:r>
            <a:r>
              <a:rPr lang="en-US" sz="2000" dirty="0">
                <a:latin typeface="Calibri" panose="020F0502020204030204" pitchFamily="34" charset="0"/>
                <a:cs typeface="Calibri" panose="020F0502020204030204" pitchFamily="34" charset="0"/>
              </a:rPr>
              <a:t>Data collected using networking by connecting </a:t>
            </a:r>
            <a:r>
              <a:rPr lang="en-US" sz="2000" dirty="0" err="1">
                <a:latin typeface="Calibri" panose="020F0502020204030204" pitchFamily="34" charset="0"/>
                <a:cs typeface="Calibri" panose="020F0502020204030204" pitchFamily="34" charset="0"/>
              </a:rPr>
              <a:t>gps</a:t>
            </a:r>
            <a:r>
              <a:rPr lang="en-US" sz="2000" dirty="0">
                <a:latin typeface="Calibri" panose="020F0502020204030204" pitchFamily="34" charset="0"/>
                <a:cs typeface="Calibri" panose="020F0502020204030204" pitchFamily="34" charset="0"/>
              </a:rPr>
              <a:t> device to one computer and </a:t>
            </a:r>
            <a:r>
              <a:rPr lang="en-US" sz="2000" dirty="0" err="1">
                <a:latin typeface="Calibri" panose="020F0502020204030204" pitchFamily="34" charset="0"/>
                <a:cs typeface="Calibri" panose="020F0502020204030204" pitchFamily="34" charset="0"/>
              </a:rPr>
              <a:t>imu</a:t>
            </a:r>
            <a:r>
              <a:rPr lang="en-US" sz="2000" dirty="0">
                <a:latin typeface="Calibri" panose="020F0502020204030204" pitchFamily="34" charset="0"/>
                <a:cs typeface="Calibri" panose="020F0502020204030204" pitchFamily="34" charset="0"/>
              </a:rPr>
              <a:t> device to other computer.</a:t>
            </a:r>
          </a:p>
          <a:p>
            <a:pPr marL="0" indent="0" algn="just" eaLnBrk="1" hangingPunct="1">
              <a:buFontTx/>
              <a:buNone/>
              <a:defRPr/>
            </a:pPr>
            <a:r>
              <a:rPr lang="en-US" sz="2000" b="1" dirty="0">
                <a:latin typeface="Calibri" panose="020F0502020204030204" pitchFamily="34" charset="0"/>
                <a:cs typeface="Calibri" panose="020F0502020204030204" pitchFamily="34" charset="0"/>
              </a:rPr>
              <a:t>Case – 3: </a:t>
            </a:r>
            <a:r>
              <a:rPr lang="en-US" sz="2000" dirty="0">
                <a:latin typeface="Calibri" panose="020F0502020204030204" pitchFamily="34" charset="0"/>
                <a:cs typeface="Calibri" panose="020F0502020204030204" pitchFamily="34" charset="0"/>
              </a:rPr>
              <a:t>Data collected while driving the car by fixing </a:t>
            </a:r>
            <a:r>
              <a:rPr lang="en-US" sz="2000" dirty="0" err="1">
                <a:latin typeface="Calibri" panose="020F0502020204030204" pitchFamily="34" charset="0"/>
                <a:cs typeface="Calibri" panose="020F0502020204030204" pitchFamily="34" charset="0"/>
              </a:rPr>
              <a:t>gps</a:t>
            </a:r>
            <a:r>
              <a:rPr lang="en-US" sz="2000" dirty="0">
                <a:latin typeface="Calibri" panose="020F0502020204030204" pitchFamily="34" charset="0"/>
                <a:cs typeface="Calibri" panose="020F0502020204030204" pitchFamily="34" charset="0"/>
              </a:rPr>
              <a:t> and </a:t>
            </a:r>
            <a:r>
              <a:rPr lang="en-US" sz="2000" dirty="0" err="1">
                <a:latin typeface="Calibri" panose="020F0502020204030204" pitchFamily="34" charset="0"/>
                <a:cs typeface="Calibri" panose="020F0502020204030204" pitchFamily="34" charset="0"/>
              </a:rPr>
              <a:t>imu</a:t>
            </a:r>
            <a:r>
              <a:rPr lang="en-US" sz="2000" dirty="0">
                <a:latin typeface="Calibri" panose="020F0502020204030204" pitchFamily="34" charset="0"/>
                <a:cs typeface="Calibri" panose="020F0502020204030204" pitchFamily="34" charset="0"/>
              </a:rPr>
              <a:t> devices to it.</a:t>
            </a:r>
          </a:p>
          <a:p>
            <a:pPr marL="0" indent="0" algn="just" eaLnBrk="1" hangingPunct="1">
              <a:buFontTx/>
              <a:buNone/>
              <a:defRPr/>
            </a:pPr>
            <a:r>
              <a:rPr lang="en-US" sz="2000" b="1" dirty="0">
                <a:latin typeface="Calibri" panose="020F0502020204030204" pitchFamily="34" charset="0"/>
                <a:cs typeface="Calibri" panose="020F0502020204030204" pitchFamily="34" charset="0"/>
              </a:rPr>
              <a:t>Case – 4: </a:t>
            </a:r>
            <a:r>
              <a:rPr lang="en-US" sz="2000" dirty="0">
                <a:latin typeface="Calibri" panose="020F0502020204030204" pitchFamily="34" charset="0"/>
                <a:cs typeface="Calibri" panose="020F0502020204030204" pitchFamily="34" charset="0"/>
              </a:rPr>
              <a:t>Correct the magnetometer yaw angle values for “Hard-Iron” and “Soft-Iron” effects.</a:t>
            </a:r>
          </a:p>
          <a:p>
            <a:pPr marL="0" indent="0" algn="just">
              <a:buNone/>
              <a:defRPr/>
            </a:pPr>
            <a:r>
              <a:rPr lang="en-US" sz="2000" b="1" dirty="0">
                <a:latin typeface="Calibri" panose="020F0502020204030204" pitchFamily="34" charset="0"/>
                <a:cs typeface="Calibri" panose="020F0502020204030204" pitchFamily="34" charset="0"/>
              </a:rPr>
              <a:t>Case – 5: </a:t>
            </a:r>
            <a:r>
              <a:rPr lang="en-US" sz="2000" dirty="0">
                <a:latin typeface="Calibri" panose="020F0502020204030204" pitchFamily="34" charset="0"/>
                <a:cs typeface="Calibri" panose="020F0502020204030204" pitchFamily="34" charset="0"/>
              </a:rPr>
              <a:t>Calculated </a:t>
            </a:r>
            <a:r>
              <a:rPr lang="el-GR" dirty="0"/>
              <a:t>ω</a:t>
            </a:r>
            <a:r>
              <a:rPr lang="en-US" dirty="0"/>
              <a:t>X</a:t>
            </a:r>
            <a:r>
              <a:rPr lang="en-US" i="1" dirty="0"/>
              <a:t>, </a:t>
            </a:r>
            <a:r>
              <a:rPr lang="en-US" dirty="0"/>
              <a:t>found the trajectory of the vehicle and estimated xc.</a:t>
            </a:r>
            <a:endParaRPr lang="en-US" sz="2000" dirty="0">
              <a:latin typeface="Calibri" panose="020F0502020204030204" pitchFamily="34" charset="0"/>
              <a:cs typeface="Calibri" panose="020F0502020204030204" pitchFamily="34" charset="0"/>
            </a:endParaRPr>
          </a:p>
          <a:p>
            <a:pPr marL="0" indent="0" algn="just" eaLnBrk="1" hangingPunct="1">
              <a:buFontTx/>
              <a:buNone/>
              <a:defRPr/>
            </a:pPr>
            <a:r>
              <a:rPr lang="en-US" sz="3600" b="1" dirty="0">
                <a:latin typeface="Calibri" panose="020F0502020204030204" pitchFamily="34" charset="0"/>
                <a:cs typeface="Calibri" panose="020F0502020204030204" pitchFamily="34" charset="0"/>
              </a:rPr>
              <a:t>TOOLS USED</a:t>
            </a:r>
          </a:p>
          <a:p>
            <a:pPr marL="0" indent="0" eaLnBrk="1" hangingPunct="1">
              <a:buFontTx/>
              <a:buNone/>
              <a:defRPr/>
            </a:pPr>
            <a:r>
              <a:rPr lang="en-US" sz="2000" dirty="0">
                <a:latin typeface="Calibri" panose="020F0502020204030204" pitchFamily="34" charset="0"/>
                <a:cs typeface="Calibri" panose="020F0502020204030204" pitchFamily="34" charset="0"/>
              </a:rPr>
              <a:t>The tools used are as follows.</a:t>
            </a:r>
          </a:p>
          <a:p>
            <a:pPr eaLnBrk="1" hangingPunct="1">
              <a:defRPr/>
            </a:pPr>
            <a:r>
              <a:rPr lang="en-US" sz="2000" dirty="0">
                <a:latin typeface="Calibri" panose="020F0502020204030204" pitchFamily="34" charset="0"/>
                <a:cs typeface="Calibri" panose="020F0502020204030204" pitchFamily="34" charset="0"/>
              </a:rPr>
              <a:t>LCM Software</a:t>
            </a:r>
          </a:p>
          <a:p>
            <a:pPr eaLnBrk="1" hangingPunct="1">
              <a:defRPr/>
            </a:pPr>
            <a:r>
              <a:rPr lang="en-US" sz="2000" dirty="0" err="1">
                <a:latin typeface="Calibri" panose="020F0502020204030204" pitchFamily="34" charset="0"/>
                <a:cs typeface="Calibri" panose="020F0502020204030204" pitchFamily="34" charset="0"/>
              </a:rPr>
              <a:t>Matlab</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30415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0131425" cy="1456267"/>
          </a:xfrm>
        </p:spPr>
        <p:txBody>
          <a:bodyPr/>
          <a:lstStyle/>
          <a:p>
            <a:r>
              <a:rPr lang="en-US" b="1" dirty="0">
                <a:latin typeface="+mn-lt"/>
              </a:rPr>
              <a:t>Process flow</a:t>
            </a:r>
          </a:p>
        </p:txBody>
      </p:sp>
      <p:sp>
        <p:nvSpPr>
          <p:cNvPr id="4" name="Content Placeholder 2"/>
          <p:cNvSpPr>
            <a:spLocks noGrp="1"/>
          </p:cNvSpPr>
          <p:nvPr>
            <p:ph idx="1"/>
          </p:nvPr>
        </p:nvSpPr>
        <p:spPr>
          <a:xfrm>
            <a:off x="685800" y="914400"/>
            <a:ext cx="10131425" cy="5340626"/>
          </a:xfrm>
        </p:spPr>
        <p:txBody>
          <a:bodyPr>
            <a:normAutofit fontScale="85000" lnSpcReduction="20000"/>
          </a:bodyPr>
          <a:lstStyle/>
          <a:p>
            <a:pPr marL="0" indent="0" eaLnBrk="1" hangingPunct="1">
              <a:buFontTx/>
              <a:buNone/>
              <a:defRPr/>
            </a:pPr>
            <a:r>
              <a:rPr lang="en-US" sz="2000" b="1" dirty="0">
                <a:latin typeface="Calibri" panose="020F0502020204030204" pitchFamily="34" charset="0"/>
                <a:cs typeface="Calibri" panose="020F0502020204030204" pitchFamily="34" charset="0"/>
              </a:rPr>
              <a:t>Problem – 1:</a:t>
            </a:r>
          </a:p>
          <a:p>
            <a:pPr>
              <a:defRPr/>
            </a:pPr>
            <a:r>
              <a:rPr lang="en-US" sz="2000" dirty="0">
                <a:latin typeface="Calibri" panose="020F0502020204030204" pitchFamily="34" charset="0"/>
                <a:cs typeface="Calibri" panose="020F0502020204030204" pitchFamily="34" charset="0"/>
              </a:rPr>
              <a:t>Created a directory “</a:t>
            </a:r>
            <a:r>
              <a:rPr lang="en-US" sz="2000" dirty="0" err="1">
                <a:latin typeface="Calibri" panose="020F0502020204030204" pitchFamily="34" charset="0"/>
                <a:cs typeface="Calibri" panose="020F0502020204030204" pitchFamily="34" charset="0"/>
              </a:rPr>
              <a:t>my_robot</a:t>
            </a:r>
            <a:r>
              <a:rPr lang="en-US" sz="2000" dirty="0">
                <a:latin typeface="Calibri" panose="020F0502020204030204" pitchFamily="34" charset="0"/>
                <a:cs typeface="Calibri" panose="020F0502020204030204" pitchFamily="34" charset="0"/>
              </a:rPr>
              <a:t>” and transferred all the lcm, </a:t>
            </a:r>
            <a:r>
              <a:rPr lang="en-US" sz="2000" dirty="0" err="1">
                <a:latin typeface="Calibri" panose="020F0502020204030204" pitchFamily="34" charset="0"/>
                <a:cs typeface="Calibri" panose="020F0502020204030204" pitchFamily="34" charset="0"/>
              </a:rPr>
              <a:t>gps</a:t>
            </a:r>
            <a:r>
              <a:rPr lang="en-US" sz="2000" dirty="0">
                <a:latin typeface="Calibri" panose="020F0502020204030204" pitchFamily="34" charset="0"/>
                <a:cs typeface="Calibri" panose="020F0502020204030204" pitchFamily="34" charset="0"/>
              </a:rPr>
              <a:t> driver and structure files.</a:t>
            </a:r>
          </a:p>
          <a:p>
            <a:pPr marL="0" indent="0">
              <a:buNone/>
              <a:defRPr/>
            </a:pPr>
            <a:r>
              <a:rPr lang="en-US" sz="2000" b="1" dirty="0">
                <a:latin typeface="Calibri" panose="020F0502020204030204" pitchFamily="34" charset="0"/>
                <a:cs typeface="Calibri" panose="020F0502020204030204" pitchFamily="34" charset="0"/>
              </a:rPr>
              <a:t>Problem – 2: </a:t>
            </a:r>
          </a:p>
          <a:p>
            <a:pPr eaLnBrk="1" hangingPunct="1">
              <a:defRPr/>
            </a:pPr>
            <a:r>
              <a:rPr lang="en-US" sz="2000" dirty="0">
                <a:latin typeface="Calibri" panose="020F0502020204030204" pitchFamily="34" charset="0"/>
                <a:cs typeface="Calibri" panose="020F0502020204030204" pitchFamily="34" charset="0"/>
              </a:rPr>
              <a:t>Created a structure </a:t>
            </a:r>
            <a:r>
              <a:rPr lang="en-US" sz="2000" dirty="0" err="1">
                <a:latin typeface="Calibri" panose="020F0502020204030204" pitchFamily="34" charset="0"/>
                <a:cs typeface="Calibri" panose="020F0502020204030204" pitchFamily="34" charset="0"/>
              </a:rPr>
              <a:t>imu_message</a:t>
            </a:r>
            <a:r>
              <a:rPr lang="en-US" sz="2000" dirty="0">
                <a:latin typeface="Calibri" panose="020F0502020204030204" pitchFamily="34" charset="0"/>
                <a:cs typeface="Calibri" panose="020F0502020204030204" pitchFamily="34" charset="0"/>
              </a:rPr>
              <a:t> including its own attributes.</a:t>
            </a:r>
          </a:p>
          <a:p>
            <a:pPr eaLnBrk="1" hangingPunct="1">
              <a:defRPr/>
            </a:pPr>
            <a:r>
              <a:rPr lang="en-US" sz="2000" dirty="0">
                <a:latin typeface="Calibri" panose="020F0502020204030204" pitchFamily="34" charset="0"/>
                <a:cs typeface="Calibri" panose="020F0502020204030204" pitchFamily="34" charset="0"/>
              </a:rPr>
              <a:t>Designed a device driver in python for getting the IMU data values using the </a:t>
            </a:r>
            <a:r>
              <a:rPr lang="en-US" sz="2000" dirty="0" err="1">
                <a:latin typeface="Calibri" panose="020F0502020204030204" pitchFamily="34" charset="0"/>
                <a:cs typeface="Calibri" panose="020F0502020204030204" pitchFamily="34" charset="0"/>
              </a:rPr>
              <a:t>imu</a:t>
            </a:r>
            <a:r>
              <a:rPr lang="en-US" sz="2000" dirty="0">
                <a:latin typeface="Calibri" panose="020F0502020204030204" pitchFamily="34" charset="0"/>
                <a:cs typeface="Calibri" panose="020F0502020204030204" pitchFamily="34" charset="0"/>
              </a:rPr>
              <a:t> device.</a:t>
            </a:r>
          </a:p>
          <a:p>
            <a:pPr eaLnBrk="1" hangingPunct="1">
              <a:defRPr/>
            </a:pPr>
            <a:r>
              <a:rPr lang="en-US" sz="2000" dirty="0">
                <a:latin typeface="Calibri" panose="020F0502020204030204" pitchFamily="34" charset="0"/>
                <a:cs typeface="Calibri" panose="020F0502020204030204" pitchFamily="34" charset="0"/>
              </a:rPr>
              <a:t>Got the GPS data values from </a:t>
            </a:r>
            <a:r>
              <a:rPr lang="en-US" sz="2000" dirty="0" err="1">
                <a:latin typeface="Calibri" panose="020F0502020204030204" pitchFamily="34" charset="0"/>
                <a:cs typeface="Calibri" panose="020F0502020204030204" pitchFamily="34" charset="0"/>
              </a:rPr>
              <a:t>gps</a:t>
            </a:r>
            <a:r>
              <a:rPr lang="en-US" sz="2000" dirty="0">
                <a:latin typeface="Calibri" panose="020F0502020204030204" pitchFamily="34" charset="0"/>
                <a:cs typeface="Calibri" panose="020F0502020204030204" pitchFamily="34" charset="0"/>
              </a:rPr>
              <a:t> device and </a:t>
            </a:r>
            <a:r>
              <a:rPr lang="en-US" sz="2000" dirty="0" err="1">
                <a:latin typeface="Calibri" panose="020F0502020204030204" pitchFamily="34" charset="0"/>
                <a:cs typeface="Calibri" panose="020F0502020204030204" pitchFamily="34" charset="0"/>
              </a:rPr>
              <a:t>imu</a:t>
            </a:r>
            <a:r>
              <a:rPr lang="en-US" sz="2000" dirty="0">
                <a:latin typeface="Calibri" panose="020F0502020204030204" pitchFamily="34" charset="0"/>
                <a:cs typeface="Calibri" panose="020F0502020204030204" pitchFamily="34" charset="0"/>
              </a:rPr>
              <a:t> data values, logged the files and got real time statistics using lcm-spy.</a:t>
            </a:r>
          </a:p>
          <a:p>
            <a:pPr marL="0" indent="0" eaLnBrk="1" hangingPunct="1">
              <a:buFontTx/>
              <a:buNone/>
              <a:defRPr/>
            </a:pPr>
            <a:r>
              <a:rPr lang="en-US" sz="2000" b="1" dirty="0">
                <a:latin typeface="Calibri" panose="020F0502020204030204" pitchFamily="34" charset="0"/>
                <a:cs typeface="Calibri" panose="020F0502020204030204" pitchFamily="34" charset="0"/>
              </a:rPr>
              <a:t>Problem – 3:</a:t>
            </a:r>
          </a:p>
          <a:p>
            <a:pPr>
              <a:defRPr/>
            </a:pPr>
            <a:r>
              <a:rPr lang="en-US" sz="2000" dirty="0">
                <a:latin typeface="Calibri" panose="020F0502020204030204" pitchFamily="34" charset="0"/>
                <a:cs typeface="Calibri" panose="020F0502020204030204" pitchFamily="34" charset="0"/>
              </a:rPr>
              <a:t>Ran the two devices from two different laptops connected using the network switch and got the result using the lcm-spy.</a:t>
            </a:r>
          </a:p>
          <a:p>
            <a:pPr marL="0" indent="0">
              <a:buNone/>
              <a:defRPr/>
            </a:pPr>
            <a:r>
              <a:rPr lang="en-US" sz="2000" b="1" dirty="0">
                <a:latin typeface="Calibri" panose="020F0502020204030204" pitchFamily="34" charset="0"/>
                <a:cs typeface="Calibri" panose="020F0502020204030204" pitchFamily="34" charset="0"/>
              </a:rPr>
              <a:t>Problem – 4:</a:t>
            </a:r>
          </a:p>
          <a:p>
            <a:pPr>
              <a:defRPr/>
            </a:pPr>
            <a:r>
              <a:rPr lang="en-US" sz="2000" dirty="0">
                <a:latin typeface="Calibri" panose="020F0502020204030204" pitchFamily="34" charset="0"/>
                <a:cs typeface="Calibri" panose="020F0502020204030204" pitchFamily="34" charset="0"/>
              </a:rPr>
              <a:t>Collected the </a:t>
            </a:r>
            <a:r>
              <a:rPr lang="en-US" sz="2000" dirty="0" err="1">
                <a:latin typeface="Calibri" panose="020F0502020204030204" pitchFamily="34" charset="0"/>
                <a:cs typeface="Calibri" panose="020F0502020204030204" pitchFamily="34" charset="0"/>
              </a:rPr>
              <a:t>gps</a:t>
            </a:r>
            <a:r>
              <a:rPr lang="en-US" sz="2000" dirty="0">
                <a:latin typeface="Calibri" panose="020F0502020204030204" pitchFamily="34" charset="0"/>
                <a:cs typeface="Calibri" panose="020F0502020204030204" pitchFamily="34" charset="0"/>
              </a:rPr>
              <a:t> and </a:t>
            </a:r>
            <a:r>
              <a:rPr lang="en-US" sz="2000" dirty="0" err="1">
                <a:latin typeface="Calibri" panose="020F0502020204030204" pitchFamily="34" charset="0"/>
                <a:cs typeface="Calibri" panose="020F0502020204030204" pitchFamily="34" charset="0"/>
              </a:rPr>
              <a:t>imu</a:t>
            </a:r>
            <a:r>
              <a:rPr lang="en-US" sz="2000" dirty="0">
                <a:latin typeface="Calibri" panose="020F0502020204030204" pitchFamily="34" charset="0"/>
                <a:cs typeface="Calibri" panose="020F0502020204030204" pitchFamily="34" charset="0"/>
              </a:rPr>
              <a:t> data and populated into the </a:t>
            </a:r>
            <a:r>
              <a:rPr lang="en-US" sz="2000" dirty="0" err="1">
                <a:latin typeface="Calibri" panose="020F0502020204030204" pitchFamily="34" charset="0"/>
                <a:cs typeface="Calibri" panose="020F0502020204030204" pitchFamily="34" charset="0"/>
              </a:rPr>
              <a:t>MatLab</a:t>
            </a:r>
            <a:r>
              <a:rPr lang="en-US" sz="2000" dirty="0">
                <a:latin typeface="Calibri" panose="020F0502020204030204" pitchFamily="34" charset="0"/>
                <a:cs typeface="Calibri" panose="020F0502020204030204" pitchFamily="34" charset="0"/>
              </a:rPr>
              <a:t> using the “</a:t>
            </a:r>
            <a:r>
              <a:rPr lang="en-US" sz="2000" dirty="0" err="1">
                <a:latin typeface="Calibri" panose="020F0502020204030204" pitchFamily="34" charset="0"/>
                <a:cs typeface="Calibri" panose="020F0502020204030204" pitchFamily="34" charset="0"/>
              </a:rPr>
              <a:t>getvalue.m</a:t>
            </a:r>
            <a:r>
              <a:rPr lang="en-US" sz="2000" dirty="0">
                <a:latin typeface="Calibri" panose="020F0502020204030204" pitchFamily="34" charset="0"/>
                <a:cs typeface="Calibri" panose="020F0502020204030204" pitchFamily="34" charset="0"/>
              </a:rPr>
              <a:t>” file for various run (includes data collected when driving a car).</a:t>
            </a:r>
          </a:p>
          <a:p>
            <a:pPr marL="0" indent="0">
              <a:buNone/>
              <a:defRPr/>
            </a:pPr>
            <a:r>
              <a:rPr lang="en-US" sz="2000" b="1" dirty="0">
                <a:latin typeface="Calibri" panose="020F0502020204030204" pitchFamily="34" charset="0"/>
                <a:cs typeface="Calibri" panose="020F0502020204030204" pitchFamily="34" charset="0"/>
              </a:rPr>
              <a:t>Problem – 5:</a:t>
            </a:r>
          </a:p>
          <a:p>
            <a:pPr>
              <a:defRPr/>
            </a:pPr>
            <a:r>
              <a:rPr lang="en-US" sz="2000" dirty="0">
                <a:latin typeface="Calibri" panose="020F0502020204030204" pitchFamily="34" charset="0"/>
                <a:cs typeface="Calibri" panose="020F0502020204030204" pitchFamily="34" charset="0"/>
              </a:rPr>
              <a:t>Corrected the measured yaw angle value for hard-iron and soft-iron effects.</a:t>
            </a:r>
          </a:p>
          <a:p>
            <a:pPr>
              <a:defRPr/>
            </a:pPr>
            <a:r>
              <a:rPr lang="en-US" sz="2000" dirty="0">
                <a:latin typeface="Calibri" panose="020F0502020204030204" pitchFamily="34" charset="0"/>
                <a:cs typeface="Calibri" panose="020F0502020204030204" pitchFamily="34" charset="0"/>
              </a:rPr>
              <a:t>Integrated the yaw rate sensor values using the filters and the file provided to get the yaw angles.</a:t>
            </a:r>
          </a:p>
          <a:p>
            <a:pPr algn="just">
              <a:defRPr/>
            </a:pPr>
            <a:r>
              <a:rPr lang="en-US" sz="2000" dirty="0">
                <a:latin typeface="Calibri" panose="020F0502020204030204" pitchFamily="34" charset="0"/>
                <a:cs typeface="Calibri" panose="020F0502020204030204" pitchFamily="34" charset="0"/>
              </a:rPr>
              <a:t>Calculated </a:t>
            </a:r>
            <a:r>
              <a:rPr lang="el-GR" sz="2000" dirty="0"/>
              <a:t>ω</a:t>
            </a:r>
            <a:r>
              <a:rPr lang="en-US" sz="2000" dirty="0"/>
              <a:t>X</a:t>
            </a:r>
            <a:r>
              <a:rPr lang="en-US" sz="2000" i="1" dirty="0"/>
              <a:t>, </a:t>
            </a:r>
            <a:r>
              <a:rPr lang="en-US" sz="2000" dirty="0"/>
              <a:t>found the trajectory of the vehicle and estimated xc.</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98362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238539"/>
            <a:ext cx="10131425" cy="1456267"/>
          </a:xfrm>
        </p:spPr>
        <p:txBody>
          <a:bodyPr>
            <a:normAutofit/>
          </a:bodyPr>
          <a:lstStyle/>
          <a:p>
            <a:pPr algn="ctr"/>
            <a:r>
              <a:rPr lang="en-US" sz="2800" b="1" dirty="0">
                <a:latin typeface="+mn-lt"/>
              </a:rPr>
              <a:t>Problem – 1: GPS data from ‘</a:t>
            </a:r>
            <a:r>
              <a:rPr lang="en-US" sz="2800" b="1" dirty="0" err="1">
                <a:latin typeface="+mn-lt"/>
              </a:rPr>
              <a:t>my_robot</a:t>
            </a:r>
            <a:r>
              <a:rPr lang="en-US" sz="2800" b="1" dirty="0">
                <a:latin typeface="+mn-lt"/>
              </a:rPr>
              <a:t>” folder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060" y="1348551"/>
            <a:ext cx="8978901" cy="5048167"/>
          </a:xfrm>
        </p:spPr>
      </p:pic>
    </p:spTree>
    <p:extLst>
      <p:ext uri="{BB962C8B-B14F-4D97-AF65-F5344CB8AC3E}">
        <p14:creationId xmlns:p14="http://schemas.microsoft.com/office/powerpoint/2010/main" val="4033113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131425" cy="1456267"/>
          </a:xfrm>
        </p:spPr>
        <p:txBody>
          <a:bodyPr>
            <a:normAutofit/>
          </a:bodyPr>
          <a:lstStyle/>
          <a:p>
            <a:pPr algn="ctr"/>
            <a:r>
              <a:rPr lang="en-US" sz="2800" b="1" dirty="0">
                <a:latin typeface="+mn-lt"/>
              </a:rPr>
              <a:t>Problem – 2: </a:t>
            </a:r>
            <a:r>
              <a:rPr lang="en-US" sz="2800" b="1" dirty="0" err="1">
                <a:latin typeface="+mn-lt"/>
              </a:rPr>
              <a:t>gps</a:t>
            </a:r>
            <a:r>
              <a:rPr lang="en-US" sz="2800" b="1" dirty="0">
                <a:latin typeface="+mn-lt"/>
              </a:rPr>
              <a:t> and </a:t>
            </a:r>
            <a:r>
              <a:rPr lang="en-US" sz="2800" b="1" dirty="0" err="1">
                <a:latin typeface="+mn-lt"/>
              </a:rPr>
              <a:t>imu</a:t>
            </a:r>
            <a:r>
              <a:rPr lang="en-US" sz="2800" b="1" dirty="0">
                <a:latin typeface="+mn-lt"/>
              </a:rPr>
              <a:t> data from “</a:t>
            </a:r>
            <a:r>
              <a:rPr lang="en-US" sz="2800" b="1" dirty="0" err="1">
                <a:latin typeface="+mn-lt"/>
              </a:rPr>
              <a:t>My_robot</a:t>
            </a:r>
            <a:r>
              <a:rPr lang="en-US" sz="2800" b="1" dirty="0">
                <a:latin typeface="+mn-lt"/>
              </a:rPr>
              <a:t>” folder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1193800"/>
            <a:ext cx="10131425" cy="5067300"/>
          </a:xfrm>
        </p:spPr>
      </p:pic>
    </p:spTree>
    <p:extLst>
      <p:ext uri="{BB962C8B-B14F-4D97-AF65-F5344CB8AC3E}">
        <p14:creationId xmlns:p14="http://schemas.microsoft.com/office/powerpoint/2010/main" val="2458480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131425" cy="1456267"/>
          </a:xfrm>
        </p:spPr>
        <p:txBody>
          <a:bodyPr>
            <a:normAutofit/>
          </a:bodyPr>
          <a:lstStyle/>
          <a:p>
            <a:pPr algn="ctr"/>
            <a:r>
              <a:rPr lang="en-US" sz="2800" b="1" dirty="0">
                <a:latin typeface="+mn-lt"/>
              </a:rPr>
              <a:t>Problem – 3: getting </a:t>
            </a:r>
            <a:r>
              <a:rPr lang="en-US" sz="2800" b="1" dirty="0" err="1">
                <a:latin typeface="+mn-lt"/>
              </a:rPr>
              <a:t>gps</a:t>
            </a:r>
            <a:r>
              <a:rPr lang="en-US" sz="2800" b="1" dirty="0">
                <a:latin typeface="+mn-lt"/>
              </a:rPr>
              <a:t> and </a:t>
            </a:r>
            <a:r>
              <a:rPr lang="en-US" sz="2800" b="1" dirty="0" err="1">
                <a:latin typeface="+mn-lt"/>
              </a:rPr>
              <a:t>imu</a:t>
            </a:r>
            <a:r>
              <a:rPr lang="en-US" sz="2800" b="1" dirty="0">
                <a:latin typeface="+mn-lt"/>
              </a:rPr>
              <a:t> data without internet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1270000"/>
            <a:ext cx="10131425" cy="4889500"/>
          </a:xfrm>
        </p:spPr>
      </p:pic>
    </p:spTree>
    <p:extLst>
      <p:ext uri="{BB962C8B-B14F-4D97-AF65-F5344CB8AC3E}">
        <p14:creationId xmlns:p14="http://schemas.microsoft.com/office/powerpoint/2010/main" val="1983230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0131425" cy="1456267"/>
          </a:xfrm>
        </p:spPr>
        <p:txBody>
          <a:bodyPr>
            <a:normAutofit/>
          </a:bodyPr>
          <a:lstStyle/>
          <a:p>
            <a:pPr algn="ctr"/>
            <a:r>
              <a:rPr lang="en-US" sz="2800" b="1" dirty="0">
                <a:latin typeface="+mn-lt"/>
              </a:rPr>
              <a:t>Two laptops connected via </a:t>
            </a:r>
            <a:r>
              <a:rPr lang="en-US" sz="2800" b="1" dirty="0" err="1">
                <a:latin typeface="+mn-lt"/>
              </a:rPr>
              <a:t>lan</a:t>
            </a:r>
            <a:endParaRPr lang="en-US" sz="2800" b="1" dirty="0">
              <a:latin typeface="+mn-l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1456267"/>
            <a:ext cx="10131425" cy="4506383"/>
          </a:xfrm>
        </p:spPr>
      </p:pic>
    </p:spTree>
    <p:extLst>
      <p:ext uri="{BB962C8B-B14F-4D97-AF65-F5344CB8AC3E}">
        <p14:creationId xmlns:p14="http://schemas.microsoft.com/office/powerpoint/2010/main" val="37801984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docProps/app.xml><?xml version="1.0" encoding="utf-8"?>
<Properties xmlns="http://schemas.openxmlformats.org/officeDocument/2006/extended-properties" xmlns:vt="http://schemas.openxmlformats.org/officeDocument/2006/docPropsVTypes">
  <Template>TM03457452[[fn=Celestial]]</Template>
  <TotalTime>904</TotalTime>
  <Words>1453</Words>
  <Application>Microsoft Office PowerPoint</Application>
  <PresentationFormat>Widescreen</PresentationFormat>
  <Paragraphs>128</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Wingdings</vt:lpstr>
      <vt:lpstr>Celestial</vt:lpstr>
      <vt:lpstr>Analysis of Inertial measurement unit with LCM software </vt:lpstr>
      <vt:lpstr>PowerPoint Presentation</vt:lpstr>
      <vt:lpstr>Objective</vt:lpstr>
      <vt:lpstr>PowerPoint Presentation</vt:lpstr>
      <vt:lpstr>Process flow</vt:lpstr>
      <vt:lpstr>Problem – 1: GPS data from ‘my_robot” folder</vt:lpstr>
      <vt:lpstr>Problem – 2: gps and imu data from “My_robot” folder</vt:lpstr>
      <vt:lpstr>Problem – 3: getting gps and imu data without internet</vt:lpstr>
      <vt:lpstr>Two laptops connected via lan</vt:lpstr>
      <vt:lpstr>(CONTD.)</vt:lpstr>
      <vt:lpstr>Problem – 4: Collected imu and gps data : yaw, roll, pitch</vt:lpstr>
      <vt:lpstr>(Contd.) : 3 – accelerometer plot</vt:lpstr>
      <vt:lpstr>(Contd.) : 3 – magnetometer plot</vt:lpstr>
      <vt:lpstr>(Contd.) : 3 – gyroscope plot</vt:lpstr>
      <vt:lpstr>(Contd.) : 3 – yaw (circular), utm_x and utm_y</vt:lpstr>
      <vt:lpstr>Noise characteristics</vt:lpstr>
      <vt:lpstr>Hard IRON AND SOFT iron calibration</vt:lpstr>
      <vt:lpstr>HARD IRON AND SOFT IRON EFFECTS</vt:lpstr>
      <vt:lpstr>RAW YAW ANGLE VS INTEGRATED YAW-RATE-SENSOR VALUE</vt:lpstr>
      <vt:lpstr>(contd.)</vt:lpstr>
      <vt:lpstr>RAW YAW ANGLE VS MAGNETOMETER CORRECTED YAW ANGLE FOR CIRCLE</vt:lpstr>
      <vt:lpstr>RAW YAW ANGLE VS MAGNETOMETER CORRECTED YAW ANGLE FOR ENTIRE RUN</vt:lpstr>
      <vt:lpstr>YAW CALUES CALCULATED FROM CORRECTED MAGNETOMETER</vt:lpstr>
      <vt:lpstr>RAW YAW ANGLE VS COMPLEMENTARY FILTER YAW ANGLE</vt:lpstr>
      <vt:lpstr>(Contd.)</vt:lpstr>
      <vt:lpstr>Comparison of observed accel-y and omega * Integral(X)</vt:lpstr>
      <vt:lpstr>(Contd.)</vt:lpstr>
      <vt:lpstr>Estimate of trajectory of the vehicle</vt:lpstr>
      <vt:lpstr>(Contd.)</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Inertial measurement unit with LCM software</dc:title>
  <dc:creator>Kaushik Padmanabhan</dc:creator>
  <cp:lastModifiedBy>Kaushik Padmanabhan</cp:lastModifiedBy>
  <cp:revision>42</cp:revision>
  <dcterms:created xsi:type="dcterms:W3CDTF">2017-02-24T12:59:44Z</dcterms:created>
  <dcterms:modified xsi:type="dcterms:W3CDTF">2017-06-05T19:38:21Z</dcterms:modified>
</cp:coreProperties>
</file>